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27"/>
  </p:notesMasterIdLst>
  <p:sldIdLst>
    <p:sldId id="296" r:id="rId11"/>
    <p:sldId id="297" r:id="rId12"/>
    <p:sldId id="306" r:id="rId13"/>
    <p:sldId id="331" r:id="rId14"/>
    <p:sldId id="299" r:id="rId15"/>
    <p:sldId id="300" r:id="rId16"/>
    <p:sldId id="301" r:id="rId17"/>
    <p:sldId id="335" r:id="rId18"/>
    <p:sldId id="320" r:id="rId19"/>
    <p:sldId id="318" r:id="rId20"/>
    <p:sldId id="332" r:id="rId21"/>
    <p:sldId id="333" r:id="rId22"/>
    <p:sldId id="334" r:id="rId23"/>
    <p:sldId id="336" r:id="rId24"/>
    <p:sldId id="338" r:id="rId25"/>
    <p:sldId id="337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30" userDrawn="1">
          <p15:clr>
            <a:srgbClr val="A4A3A4"/>
          </p15:clr>
        </p15:guide>
        <p15:guide id="2" pos="3288" userDrawn="1">
          <p15:clr>
            <a:srgbClr val="A4A3A4"/>
          </p15:clr>
        </p15:guide>
        <p15:guide id="3" pos="378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6" autoAdjust="0"/>
    <p:restoredTop sz="94087" autoAdjust="0"/>
  </p:normalViewPr>
  <p:slideViewPr>
    <p:cSldViewPr snapToGrid="0" snapToObjects="1">
      <p:cViewPr varScale="1">
        <p:scale>
          <a:sx n="61" d="100"/>
          <a:sy n="61" d="100"/>
        </p:scale>
        <p:origin x="1464" y="44"/>
      </p:cViewPr>
      <p:guideLst>
        <p:guide orient="horz" pos="1230"/>
        <p:guide pos="3288"/>
        <p:guide pos="378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commentAuthors" Target="commentAuthor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Clegg" userId="c6df1435-7a36-4b38-be4d-16e68e91152f" providerId="ADAL" clId="{42F33E2B-1BC2-4D23-A776-7B1DE6D1AC6A}"/>
    <pc:docChg chg="custSel modSld">
      <pc:chgData name="James Clegg" userId="c6df1435-7a36-4b38-be4d-16e68e91152f" providerId="ADAL" clId="{42F33E2B-1BC2-4D23-A776-7B1DE6D1AC6A}" dt="2020-10-07T16:53:16.543" v="13"/>
      <pc:docMkLst>
        <pc:docMk/>
      </pc:docMkLst>
      <pc:sldChg chg="modTransition">
        <pc:chgData name="James Clegg" userId="c6df1435-7a36-4b38-be4d-16e68e91152f" providerId="ADAL" clId="{42F33E2B-1BC2-4D23-A776-7B1DE6D1AC6A}" dt="2020-10-07T16:53:16.543" v="13"/>
        <pc:sldMkLst>
          <pc:docMk/>
          <pc:sldMk cId="3463639803" sldId="296"/>
        </pc:sldMkLst>
      </pc:sldChg>
      <pc:sldChg chg="modTransition">
        <pc:chgData name="James Clegg" userId="c6df1435-7a36-4b38-be4d-16e68e91152f" providerId="ADAL" clId="{42F33E2B-1BC2-4D23-A776-7B1DE6D1AC6A}" dt="2020-10-07T16:53:16.543" v="13"/>
        <pc:sldMkLst>
          <pc:docMk/>
          <pc:sldMk cId="861935487" sldId="297"/>
        </pc:sldMkLst>
      </pc:sldChg>
      <pc:sldChg chg="modTransition">
        <pc:chgData name="James Clegg" userId="c6df1435-7a36-4b38-be4d-16e68e91152f" providerId="ADAL" clId="{42F33E2B-1BC2-4D23-A776-7B1DE6D1AC6A}" dt="2020-10-07T16:53:16.543" v="13"/>
        <pc:sldMkLst>
          <pc:docMk/>
          <pc:sldMk cId="895466786" sldId="299"/>
        </pc:sldMkLst>
      </pc:sldChg>
      <pc:sldChg chg="delSp modTransition delAnim">
        <pc:chgData name="James Clegg" userId="c6df1435-7a36-4b38-be4d-16e68e91152f" providerId="ADAL" clId="{42F33E2B-1BC2-4D23-A776-7B1DE6D1AC6A}" dt="2020-10-07T16:53:16.543" v="13"/>
        <pc:sldMkLst>
          <pc:docMk/>
          <pc:sldMk cId="3939627984" sldId="300"/>
        </pc:sldMkLst>
        <pc:picChg chg="del">
          <ac:chgData name="James Clegg" userId="c6df1435-7a36-4b38-be4d-16e68e91152f" providerId="ADAL" clId="{42F33E2B-1BC2-4D23-A776-7B1DE6D1AC6A}" dt="2020-10-07T16:52:42.291" v="2" actId="478"/>
          <ac:picMkLst>
            <pc:docMk/>
            <pc:sldMk cId="3939627984" sldId="300"/>
            <ac:picMk id="12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42F33E2B-1BC2-4D23-A776-7B1DE6D1AC6A}" dt="2020-10-07T16:53:16.543" v="13"/>
        <pc:sldMkLst>
          <pc:docMk/>
          <pc:sldMk cId="3782242679" sldId="301"/>
        </pc:sldMkLst>
        <pc:picChg chg="del">
          <ac:chgData name="James Clegg" userId="c6df1435-7a36-4b38-be4d-16e68e91152f" providerId="ADAL" clId="{42F33E2B-1BC2-4D23-A776-7B1DE6D1AC6A}" dt="2020-10-07T16:52:45.315" v="3" actId="478"/>
          <ac:picMkLst>
            <pc:docMk/>
            <pc:sldMk cId="3782242679" sldId="301"/>
            <ac:picMk id="5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42F33E2B-1BC2-4D23-A776-7B1DE6D1AC6A}" dt="2020-10-07T16:53:16.543" v="13"/>
        <pc:sldMkLst>
          <pc:docMk/>
          <pc:sldMk cId="2672069130" sldId="306"/>
        </pc:sldMkLst>
        <pc:picChg chg="del">
          <ac:chgData name="James Clegg" userId="c6df1435-7a36-4b38-be4d-16e68e91152f" providerId="ADAL" clId="{42F33E2B-1BC2-4D23-A776-7B1DE6D1AC6A}" dt="2020-10-07T16:52:37.479" v="0" actId="478"/>
          <ac:picMkLst>
            <pc:docMk/>
            <pc:sldMk cId="2672069130" sldId="306"/>
            <ac:picMk id="4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42F33E2B-1BC2-4D23-A776-7B1DE6D1AC6A}" dt="2020-10-07T16:53:16.543" v="13"/>
        <pc:sldMkLst>
          <pc:docMk/>
          <pc:sldMk cId="2889378100" sldId="318"/>
        </pc:sldMkLst>
        <pc:picChg chg="del">
          <ac:chgData name="James Clegg" userId="c6df1435-7a36-4b38-be4d-16e68e91152f" providerId="ADAL" clId="{42F33E2B-1BC2-4D23-A776-7B1DE6D1AC6A}" dt="2020-10-07T16:52:55.045" v="6" actId="478"/>
          <ac:picMkLst>
            <pc:docMk/>
            <pc:sldMk cId="2889378100" sldId="318"/>
            <ac:picMk id="3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42F33E2B-1BC2-4D23-A776-7B1DE6D1AC6A}" dt="2020-10-07T16:53:16.543" v="13"/>
        <pc:sldMkLst>
          <pc:docMk/>
          <pc:sldMk cId="3758501909" sldId="320"/>
        </pc:sldMkLst>
        <pc:picChg chg="del">
          <ac:chgData name="James Clegg" userId="c6df1435-7a36-4b38-be4d-16e68e91152f" providerId="ADAL" clId="{42F33E2B-1BC2-4D23-A776-7B1DE6D1AC6A}" dt="2020-10-07T16:52:51.491" v="5" actId="478"/>
          <ac:picMkLst>
            <pc:docMk/>
            <pc:sldMk cId="3758501909" sldId="320"/>
            <ac:picMk id="8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42F33E2B-1BC2-4D23-A776-7B1DE6D1AC6A}" dt="2020-10-07T16:53:16.543" v="13"/>
        <pc:sldMkLst>
          <pc:docMk/>
          <pc:sldMk cId="806851271" sldId="331"/>
        </pc:sldMkLst>
        <pc:picChg chg="del">
          <ac:chgData name="James Clegg" userId="c6df1435-7a36-4b38-be4d-16e68e91152f" providerId="ADAL" clId="{42F33E2B-1BC2-4D23-A776-7B1DE6D1AC6A}" dt="2020-10-07T16:52:40.014" v="1" actId="478"/>
          <ac:picMkLst>
            <pc:docMk/>
            <pc:sldMk cId="806851271" sldId="331"/>
            <ac:picMk id="4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42F33E2B-1BC2-4D23-A776-7B1DE6D1AC6A}" dt="2020-10-07T16:53:16.543" v="13"/>
        <pc:sldMkLst>
          <pc:docMk/>
          <pc:sldMk cId="1400087570" sldId="332"/>
        </pc:sldMkLst>
        <pc:picChg chg="del">
          <ac:chgData name="James Clegg" userId="c6df1435-7a36-4b38-be4d-16e68e91152f" providerId="ADAL" clId="{42F33E2B-1BC2-4D23-A776-7B1DE6D1AC6A}" dt="2020-10-07T16:52:57.553" v="7" actId="478"/>
          <ac:picMkLst>
            <pc:docMk/>
            <pc:sldMk cId="1400087570" sldId="332"/>
            <ac:picMk id="7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42F33E2B-1BC2-4D23-A776-7B1DE6D1AC6A}" dt="2020-10-07T16:53:16.543" v="13"/>
        <pc:sldMkLst>
          <pc:docMk/>
          <pc:sldMk cId="2279630672" sldId="333"/>
        </pc:sldMkLst>
        <pc:picChg chg="del">
          <ac:chgData name="James Clegg" userId="c6df1435-7a36-4b38-be4d-16e68e91152f" providerId="ADAL" clId="{42F33E2B-1BC2-4D23-A776-7B1DE6D1AC6A}" dt="2020-10-07T16:52:59.515" v="8" actId="478"/>
          <ac:picMkLst>
            <pc:docMk/>
            <pc:sldMk cId="2279630672" sldId="333"/>
            <ac:picMk id="4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42F33E2B-1BC2-4D23-A776-7B1DE6D1AC6A}" dt="2020-10-07T16:53:16.543" v="13"/>
        <pc:sldMkLst>
          <pc:docMk/>
          <pc:sldMk cId="1326620580" sldId="334"/>
        </pc:sldMkLst>
        <pc:picChg chg="del">
          <ac:chgData name="James Clegg" userId="c6df1435-7a36-4b38-be4d-16e68e91152f" providerId="ADAL" clId="{42F33E2B-1BC2-4D23-A776-7B1DE6D1AC6A}" dt="2020-10-07T16:53:02.344" v="9" actId="478"/>
          <ac:picMkLst>
            <pc:docMk/>
            <pc:sldMk cId="1326620580" sldId="334"/>
            <ac:picMk id="3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42F33E2B-1BC2-4D23-A776-7B1DE6D1AC6A}" dt="2020-10-07T16:53:16.543" v="13"/>
        <pc:sldMkLst>
          <pc:docMk/>
          <pc:sldMk cId="3249662663" sldId="335"/>
        </pc:sldMkLst>
        <pc:picChg chg="del">
          <ac:chgData name="James Clegg" userId="c6df1435-7a36-4b38-be4d-16e68e91152f" providerId="ADAL" clId="{42F33E2B-1BC2-4D23-A776-7B1DE6D1AC6A}" dt="2020-10-07T16:52:48.304" v="4" actId="478"/>
          <ac:picMkLst>
            <pc:docMk/>
            <pc:sldMk cId="3249662663" sldId="335"/>
            <ac:picMk id="6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42F33E2B-1BC2-4D23-A776-7B1DE6D1AC6A}" dt="2020-10-07T16:53:16.543" v="13"/>
        <pc:sldMkLst>
          <pc:docMk/>
          <pc:sldMk cId="538542012" sldId="336"/>
        </pc:sldMkLst>
        <pc:picChg chg="del">
          <ac:chgData name="James Clegg" userId="c6df1435-7a36-4b38-be4d-16e68e91152f" providerId="ADAL" clId="{42F33E2B-1BC2-4D23-A776-7B1DE6D1AC6A}" dt="2020-10-07T16:53:04.344" v="10" actId="478"/>
          <ac:picMkLst>
            <pc:docMk/>
            <pc:sldMk cId="538542012" sldId="336"/>
            <ac:picMk id="4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42F33E2B-1BC2-4D23-A776-7B1DE6D1AC6A}" dt="2020-10-07T16:53:16.543" v="13"/>
        <pc:sldMkLst>
          <pc:docMk/>
          <pc:sldMk cId="3242256702" sldId="337"/>
        </pc:sldMkLst>
        <pc:picChg chg="del">
          <ac:chgData name="James Clegg" userId="c6df1435-7a36-4b38-be4d-16e68e91152f" providerId="ADAL" clId="{42F33E2B-1BC2-4D23-A776-7B1DE6D1AC6A}" dt="2020-10-07T16:53:08.745" v="12" actId="478"/>
          <ac:picMkLst>
            <pc:docMk/>
            <pc:sldMk cId="3242256702" sldId="337"/>
            <ac:picMk id="28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42F33E2B-1BC2-4D23-A776-7B1DE6D1AC6A}" dt="2020-10-07T16:53:16.543" v="13"/>
        <pc:sldMkLst>
          <pc:docMk/>
          <pc:sldMk cId="4134136447" sldId="338"/>
        </pc:sldMkLst>
        <pc:picChg chg="del">
          <ac:chgData name="James Clegg" userId="c6df1435-7a36-4b38-be4d-16e68e91152f" providerId="ADAL" clId="{42F33E2B-1BC2-4D23-A776-7B1DE6D1AC6A}" dt="2020-10-07T16:53:06.672" v="11" actId="478"/>
          <ac:picMkLst>
            <pc:docMk/>
            <pc:sldMk cId="4134136447" sldId="338"/>
            <ac:picMk id="4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11/01/2021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3A521-224D-4C95-824A-3CEFF92EB905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2887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3A521-224D-4C95-824A-3CEFF92EB905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9409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11/01/2021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24.png"/><Relationship Id="rId5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7" Type="http://schemas.openxmlformats.org/officeDocument/2006/relationships/image" Target="../media/image28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11" Type="http://schemas.openxmlformats.org/officeDocument/2006/relationships/image" Target="../media/image24.png"/><Relationship Id="rId5" Type="http://schemas.openxmlformats.org/officeDocument/2006/relationships/image" Target="../media/image270.png"/><Relationship Id="rId10" Type="http://schemas.openxmlformats.org/officeDocument/2006/relationships/image" Target="../media/image26.emf"/><Relationship Id="rId9" Type="http://schemas.openxmlformats.org/officeDocument/2006/relationships/image" Target="../media/image25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7" Type="http://schemas.openxmlformats.org/officeDocument/2006/relationships/image" Target="../media/image33.png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11" Type="http://schemas.openxmlformats.org/officeDocument/2006/relationships/image" Target="../media/image30.png"/><Relationship Id="rId5" Type="http://schemas.openxmlformats.org/officeDocument/2006/relationships/image" Target="../media/image32.png"/><Relationship Id="rId10" Type="http://schemas.openxmlformats.org/officeDocument/2006/relationships/image" Target="../media/image26.emf"/><Relationship Id="rId9" Type="http://schemas.openxmlformats.org/officeDocument/2006/relationships/image" Target="../media/image25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31.png"/><Relationship Id="rId7" Type="http://schemas.openxmlformats.org/officeDocument/2006/relationships/image" Target="../media/image37.png"/><Relationship Id="rId12" Type="http://schemas.openxmlformats.org/officeDocument/2006/relationships/image" Target="../media/image26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11" Type="http://schemas.openxmlformats.org/officeDocument/2006/relationships/image" Target="../media/image24.png"/><Relationship Id="rId5" Type="http://schemas.openxmlformats.org/officeDocument/2006/relationships/image" Target="../media/image36.png"/><Relationship Id="rId10" Type="http://schemas.openxmlformats.org/officeDocument/2006/relationships/image" Target="../media/image30.png"/><Relationship Id="rId9" Type="http://schemas.openxmlformats.org/officeDocument/2006/relationships/image" Target="../media/image25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31.png"/><Relationship Id="rId7" Type="http://schemas.openxmlformats.org/officeDocument/2006/relationships/image" Target="../media/image37.png"/><Relationship Id="rId12" Type="http://schemas.openxmlformats.org/officeDocument/2006/relationships/image" Target="../media/image26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11" Type="http://schemas.openxmlformats.org/officeDocument/2006/relationships/image" Target="../media/image24.png"/><Relationship Id="rId5" Type="http://schemas.openxmlformats.org/officeDocument/2006/relationships/image" Target="../media/image36.png"/><Relationship Id="rId10" Type="http://schemas.openxmlformats.org/officeDocument/2006/relationships/image" Target="../media/image30.png"/><Relationship Id="rId9" Type="http://schemas.openxmlformats.org/officeDocument/2006/relationships/image" Target="../media/image25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31.png"/><Relationship Id="rId7" Type="http://schemas.openxmlformats.org/officeDocument/2006/relationships/image" Target="../media/image37.png"/><Relationship Id="rId12" Type="http://schemas.openxmlformats.org/officeDocument/2006/relationships/image" Target="../media/image26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11" Type="http://schemas.openxmlformats.org/officeDocument/2006/relationships/image" Target="../media/image24.png"/><Relationship Id="rId5" Type="http://schemas.openxmlformats.org/officeDocument/2006/relationships/image" Target="../media/image36.png"/><Relationship Id="rId10" Type="http://schemas.openxmlformats.org/officeDocument/2006/relationships/image" Target="../media/image30.png"/><Relationship Id="rId9" Type="http://schemas.openxmlformats.org/officeDocument/2006/relationships/image" Target="../media/image25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30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1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5" Type="http://schemas.openxmlformats.org/officeDocument/2006/relationships/image" Target="../media/image31.png"/><Relationship Id="rId10" Type="http://schemas.openxmlformats.org/officeDocument/2006/relationships/image" Target="../media/image45.png"/><Relationship Id="rId9" Type="http://schemas.openxmlformats.org/officeDocument/2006/relationships/image" Target="../media/image44.png"/><Relationship Id="rId1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5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5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15" Type="http://schemas.openxmlformats.org/officeDocument/2006/relationships/image" Target="../media/image10.png"/><Relationship Id="rId10" Type="http://schemas.openxmlformats.org/officeDocument/2006/relationships/image" Target="../media/image15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2.xml"/><Relationship Id="rId12" Type="http://schemas.openxmlformats.org/officeDocument/2006/relationships/image" Target="../media/image24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11" Type="http://schemas.openxmlformats.org/officeDocument/2006/relationships/image" Target="../media/image21.png"/><Relationship Id="rId5" Type="http://schemas.openxmlformats.org/officeDocument/2006/relationships/image" Target="../media/image10.png"/><Relationship Id="rId10" Type="http://schemas.openxmlformats.org/officeDocument/2006/relationships/image" Target="../media/image20.png"/><Relationship Id="rId4" Type="http://schemas.openxmlformats.org/officeDocument/2006/relationships/image" Target="../media/image11.jpe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0.png"/><Relationship Id="rId7" Type="http://schemas.openxmlformats.org/officeDocument/2006/relationships/image" Target="../media/image2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Relationship Id="rId10" Type="http://schemas.openxmlformats.org/officeDocument/2006/relationships/image" Target="../media/image28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4461" y="1286070"/>
            <a:ext cx="5218628" cy="428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538274" y="1601205"/>
                <a:ext cx="54229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5400" dirty="0">
                    <a:latin typeface="Comic Sans MS" panose="030F0702030302020204" pitchFamily="66" charset="0"/>
                  </a:rPr>
                  <a:t>24    </a:t>
                </a:r>
                <a14:m>
                  <m:oMath xmlns:m="http://schemas.openxmlformats.org/officeDocument/2006/math">
                    <m:r>
                      <a:rPr lang="en-GB" sz="54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5400" dirty="0">
                    <a:latin typeface="Comic Sans MS" panose="030F0702030302020204" pitchFamily="66" charset="0"/>
                  </a:rPr>
                  <a:t>  7  </a:t>
                </a: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8274" y="1601205"/>
                <a:ext cx="5422900" cy="923330"/>
              </a:xfrm>
              <a:prstGeom prst="rect">
                <a:avLst/>
              </a:prstGeom>
              <a:blipFill>
                <a:blip r:embed="rId5"/>
                <a:stretch>
                  <a:fillRect l="-5955" t="-18543" b="-397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Oval 36"/>
          <p:cNvSpPr/>
          <p:nvPr/>
        </p:nvSpPr>
        <p:spPr>
          <a:xfrm>
            <a:off x="4529894" y="3132271"/>
            <a:ext cx="1094232" cy="1117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5963978" y="3132271"/>
            <a:ext cx="1094232" cy="1117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39" name="Straight Connector 38"/>
          <p:cNvCxnSpPr>
            <a:endCxn id="37" idx="0"/>
          </p:cNvCxnSpPr>
          <p:nvPr/>
        </p:nvCxnSpPr>
        <p:spPr>
          <a:xfrm flipH="1">
            <a:off x="5077010" y="2496443"/>
            <a:ext cx="133350" cy="6358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5745919" y="2490789"/>
            <a:ext cx="570169" cy="629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734110" y="3229406"/>
            <a:ext cx="68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168194" y="3229406"/>
            <a:ext cx="68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44" name="Rounded Rectangle 43"/>
          <p:cNvSpPr/>
          <p:nvPr/>
        </p:nvSpPr>
        <p:spPr>
          <a:xfrm rot="18871681">
            <a:off x="3734501" y="1274522"/>
            <a:ext cx="1098901" cy="3283815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1658056" y="3121483"/>
            <a:ext cx="1094232" cy="1117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3092140" y="3121483"/>
            <a:ext cx="1094232" cy="1117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47" name="Straight Connector 46"/>
          <p:cNvCxnSpPr>
            <a:endCxn id="45" idx="0"/>
          </p:cNvCxnSpPr>
          <p:nvPr/>
        </p:nvCxnSpPr>
        <p:spPr>
          <a:xfrm flipH="1">
            <a:off x="2205172" y="2475127"/>
            <a:ext cx="789644" cy="6463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endCxn id="46" idx="0"/>
          </p:cNvCxnSpPr>
          <p:nvPr/>
        </p:nvCxnSpPr>
        <p:spPr>
          <a:xfrm>
            <a:off x="3408582" y="2475127"/>
            <a:ext cx="230674" cy="6463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862272" y="3214264"/>
            <a:ext cx="68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296356" y="3214264"/>
            <a:ext cx="68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51" name="Rounded Rectangle 50"/>
          <p:cNvSpPr/>
          <p:nvPr/>
        </p:nvSpPr>
        <p:spPr>
          <a:xfrm rot="2665866">
            <a:off x="3868806" y="1260513"/>
            <a:ext cx="1098901" cy="3283815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42904" y="301253"/>
            <a:ext cx="862613" cy="9411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89378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31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30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31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30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 animBg="1"/>
      <p:bldP spid="37" grpId="1" animBg="1"/>
      <p:bldP spid="38" grpId="0" animBg="1"/>
      <p:bldP spid="38" grpId="1" animBg="1"/>
      <p:bldP spid="41" grpId="0"/>
      <p:bldP spid="41" grpId="1"/>
      <p:bldP spid="42" grpId="0"/>
      <p:bldP spid="42" grpId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9" grpId="0"/>
      <p:bldP spid="49" grpId="1"/>
      <p:bldP spid="50" grpId="0"/>
      <p:bldP spid="50" grpId="1"/>
      <p:bldP spid="51" grpId="0" animBg="1"/>
      <p:bldP spid="5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984321" y="1575735"/>
                <a:ext cx="215891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54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5400" dirty="0">
                    <a:latin typeface="Comic Sans MS" panose="030F0702030302020204" pitchFamily="66" charset="0"/>
                  </a:rPr>
                  <a:t>   3</a:t>
                </a:r>
                <a:r>
                  <a:rPr lang="en-GB" sz="5400" dirty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1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4321" y="1575735"/>
                <a:ext cx="2158918" cy="923330"/>
              </a:xfrm>
              <a:prstGeom prst="rect">
                <a:avLst/>
              </a:prstGeom>
              <a:blipFill>
                <a:blip r:embed="rId5"/>
                <a:stretch>
                  <a:fillRect t="-18421" r="-9605" b="-388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333500" y="1629297"/>
                <a:ext cx="449912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5400" dirty="0">
                    <a:latin typeface="Comic Sans MS" panose="030F0702030302020204" pitchFamily="66" charset="0"/>
                  </a:rPr>
                  <a:t>24    </a:t>
                </a:r>
                <a14:m>
                  <m:oMath xmlns:m="http://schemas.openxmlformats.org/officeDocument/2006/math">
                    <m:r>
                      <a:rPr lang="en-GB" sz="54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5400" dirty="0">
                    <a:latin typeface="Comic Sans MS" panose="030F0702030302020204" pitchFamily="66" charset="0"/>
                  </a:rPr>
                  <a:t>  7  </a:t>
                </a: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500" y="1629297"/>
                <a:ext cx="4499129" cy="923330"/>
              </a:xfrm>
              <a:prstGeom prst="rect">
                <a:avLst/>
              </a:prstGeom>
              <a:blipFill>
                <a:blip r:embed="rId7"/>
                <a:stretch>
                  <a:fillRect l="-7317" t="-18421" b="-388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984864" y="1575735"/>
                <a:ext cx="215891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54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5400" dirty="0">
                    <a:latin typeface="Comic Sans MS" panose="030F0702030302020204" pitchFamily="66" charset="0"/>
                  </a:rPr>
                  <a:t>   31</a:t>
                </a: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4864" y="1575735"/>
                <a:ext cx="2158918" cy="923330"/>
              </a:xfrm>
              <a:prstGeom prst="rect">
                <a:avLst/>
              </a:prstGeom>
              <a:blipFill>
                <a:blip r:embed="rId8"/>
                <a:stretch>
                  <a:fillRect t="-18421" r="-9605" b="-388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Arc 1"/>
          <p:cNvSpPr/>
          <p:nvPr/>
        </p:nvSpPr>
        <p:spPr>
          <a:xfrm rot="10800000">
            <a:off x="2107177" y="1837677"/>
            <a:ext cx="2104009" cy="1287263"/>
          </a:xfrm>
          <a:prstGeom prst="arc">
            <a:avLst>
              <a:gd name="adj1" fmla="val 10905204"/>
              <a:gd name="adj2" fmla="val 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3325306" y="4825141"/>
            <a:ext cx="349118" cy="40084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5002" t="23074" r="31995" b="33000"/>
          <a:stretch/>
        </p:blipFill>
        <p:spPr>
          <a:xfrm>
            <a:off x="1284895" y="3313054"/>
            <a:ext cx="694124" cy="195743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5002" t="23074" r="31995" b="33000"/>
          <a:stretch/>
        </p:blipFill>
        <p:spPr>
          <a:xfrm>
            <a:off x="1522505" y="3313054"/>
            <a:ext cx="694124" cy="195743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5002" t="23074" r="31995" b="33000"/>
          <a:stretch/>
        </p:blipFill>
        <p:spPr>
          <a:xfrm>
            <a:off x="2818133" y="3313054"/>
            <a:ext cx="694124" cy="195743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00652" y="410511"/>
            <a:ext cx="45881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  <a:cs typeface="Calibri" panose="020F0502020204030204" pitchFamily="34" charset="0"/>
              </a:rPr>
              <a:t>I’ve spotted bonds which are near 10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2916692" y="384603"/>
            <a:ext cx="4277254" cy="421147"/>
          </a:xfrm>
          <a:prstGeom prst="wedgeRoundRectCallout">
            <a:avLst>
              <a:gd name="adj1" fmla="val 51581"/>
              <a:gd name="adj2" fmla="val 70932"/>
              <a:gd name="adj3" fmla="val 16667"/>
            </a:avLst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42904" y="301253"/>
            <a:ext cx="862613" cy="9411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008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44444E-6 L -0.11563 -4.44444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3" grpId="0"/>
      <p:bldP spid="2" grpId="0" animBg="1"/>
      <p:bldP spid="3" grpId="0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984321" y="1575735"/>
                <a:ext cx="215891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54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5400" dirty="0">
                    <a:latin typeface="Comic Sans MS" panose="030F0702030302020204" pitchFamily="66" charset="0"/>
                  </a:rPr>
                  <a:t>   4</a:t>
                </a:r>
                <a:r>
                  <a:rPr lang="en-GB" sz="5400" dirty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1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4321" y="1575735"/>
                <a:ext cx="2158918" cy="923330"/>
              </a:xfrm>
              <a:prstGeom prst="rect">
                <a:avLst/>
              </a:prstGeom>
              <a:blipFill>
                <a:blip r:embed="rId5"/>
                <a:stretch>
                  <a:fillRect t="-18421" r="-9605" b="-388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333500" y="1629297"/>
                <a:ext cx="449912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5400" dirty="0">
                    <a:latin typeface="Comic Sans MS" panose="030F0702030302020204" pitchFamily="66" charset="0"/>
                  </a:rPr>
                  <a:t>36    </a:t>
                </a:r>
                <a14:m>
                  <m:oMath xmlns:m="http://schemas.openxmlformats.org/officeDocument/2006/math">
                    <m:r>
                      <a:rPr lang="en-GB" sz="54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5400" dirty="0">
                    <a:latin typeface="Comic Sans MS" panose="030F0702030302020204" pitchFamily="66" charset="0"/>
                  </a:rPr>
                  <a:t>  6  </a:t>
                </a: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500" y="1629297"/>
                <a:ext cx="4499129" cy="923330"/>
              </a:xfrm>
              <a:prstGeom prst="rect">
                <a:avLst/>
              </a:prstGeom>
              <a:blipFill>
                <a:blip r:embed="rId7"/>
                <a:stretch>
                  <a:fillRect l="-7317" t="-18421" b="-388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984864" y="1575735"/>
                <a:ext cx="215891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54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5400" dirty="0">
                    <a:latin typeface="Comic Sans MS" panose="030F0702030302020204" pitchFamily="66" charset="0"/>
                  </a:rPr>
                  <a:t>   42</a:t>
                </a: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4864" y="1575735"/>
                <a:ext cx="2158918" cy="923330"/>
              </a:xfrm>
              <a:prstGeom prst="rect">
                <a:avLst/>
              </a:prstGeom>
              <a:blipFill>
                <a:blip r:embed="rId8"/>
                <a:stretch>
                  <a:fillRect t="-18421" r="-14689" b="-388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Arc 1"/>
          <p:cNvSpPr/>
          <p:nvPr/>
        </p:nvSpPr>
        <p:spPr>
          <a:xfrm rot="10800000">
            <a:off x="2107177" y="1837677"/>
            <a:ext cx="2104009" cy="1287263"/>
          </a:xfrm>
          <a:prstGeom prst="arc">
            <a:avLst>
              <a:gd name="adj1" fmla="val 10905204"/>
              <a:gd name="adj2" fmla="val 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3325306" y="4825141"/>
            <a:ext cx="349118" cy="40084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5002" t="23074" r="31995" b="33000"/>
          <a:stretch/>
        </p:blipFill>
        <p:spPr>
          <a:xfrm>
            <a:off x="1284895" y="3313054"/>
            <a:ext cx="694124" cy="195743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5002" t="23074" r="31995" b="33000"/>
          <a:stretch/>
        </p:blipFill>
        <p:spPr>
          <a:xfrm>
            <a:off x="1522505" y="3313054"/>
            <a:ext cx="694124" cy="195743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5002" t="23074" r="31995" b="33000"/>
          <a:stretch/>
        </p:blipFill>
        <p:spPr>
          <a:xfrm>
            <a:off x="2818133" y="3313054"/>
            <a:ext cx="694124" cy="195743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3325306" y="4576701"/>
            <a:ext cx="349118" cy="4008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5002" t="23074" r="31995" b="33000"/>
          <a:stretch/>
        </p:blipFill>
        <p:spPr>
          <a:xfrm>
            <a:off x="1009338" y="3313054"/>
            <a:ext cx="694124" cy="19574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4710" y="304236"/>
            <a:ext cx="921616" cy="105066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42904" y="301253"/>
            <a:ext cx="862613" cy="941195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284472" y="931475"/>
            <a:ext cx="23839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  <a:cs typeface="Calibri" panose="020F0502020204030204" pitchFamily="34" charset="0"/>
              </a:rPr>
              <a:t>I’ve spotted doubles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7" name="Rounded Rectangular Callout 26"/>
          <p:cNvSpPr/>
          <p:nvPr/>
        </p:nvSpPr>
        <p:spPr>
          <a:xfrm>
            <a:off x="1176326" y="905567"/>
            <a:ext cx="2498098" cy="421147"/>
          </a:xfrm>
          <a:prstGeom prst="wedgeRoundRectCallout">
            <a:avLst>
              <a:gd name="adj1" fmla="val -56932"/>
              <a:gd name="adj2" fmla="val -47115"/>
              <a:gd name="adj3" fmla="val 16667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000652" y="410511"/>
            <a:ext cx="45881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  <a:cs typeface="Calibri" panose="020F0502020204030204" pitchFamily="34" charset="0"/>
              </a:rPr>
              <a:t>I’ve spotted bonds which are near 10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9" name="Rounded Rectangular Callout 28"/>
          <p:cNvSpPr/>
          <p:nvPr/>
        </p:nvSpPr>
        <p:spPr>
          <a:xfrm>
            <a:off x="2916692" y="384603"/>
            <a:ext cx="4277254" cy="421147"/>
          </a:xfrm>
          <a:prstGeom prst="wedgeRoundRectCallout">
            <a:avLst>
              <a:gd name="adj1" fmla="val 51581"/>
              <a:gd name="adj2" fmla="val 70932"/>
              <a:gd name="adj3" fmla="val 16667"/>
            </a:avLst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963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44444E-6 L -0.11563 -4.44444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3" grpId="0"/>
      <p:bldP spid="2" grpId="0" animBg="1"/>
      <p:bldP spid="26" grpId="0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984321" y="1575735"/>
                <a:ext cx="215891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54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5400" dirty="0">
                    <a:latin typeface="Comic Sans MS" panose="030F0702030302020204" pitchFamily="66" charset="0"/>
                  </a:rPr>
                  <a:t>   5</a:t>
                </a:r>
                <a:r>
                  <a:rPr lang="en-GB" sz="5400" dirty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1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4321" y="1575735"/>
                <a:ext cx="2158918" cy="923330"/>
              </a:xfrm>
              <a:prstGeom prst="rect">
                <a:avLst/>
              </a:prstGeom>
              <a:blipFill>
                <a:blip r:embed="rId5"/>
                <a:stretch>
                  <a:fillRect t="-18421" r="-9605" b="-388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333500" y="1629297"/>
                <a:ext cx="449912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5400" dirty="0">
                    <a:latin typeface="Comic Sans MS" panose="030F0702030302020204" pitchFamily="66" charset="0"/>
                  </a:rPr>
                  <a:t>46    </a:t>
                </a:r>
                <a14:m>
                  <m:oMath xmlns:m="http://schemas.openxmlformats.org/officeDocument/2006/math">
                    <m:r>
                      <a:rPr lang="en-GB" sz="54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5400" dirty="0">
                    <a:latin typeface="Comic Sans MS" panose="030F0702030302020204" pitchFamily="66" charset="0"/>
                  </a:rPr>
                  <a:t>  8  </a:t>
                </a: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500" y="1629297"/>
                <a:ext cx="4499129" cy="923330"/>
              </a:xfrm>
              <a:prstGeom prst="rect">
                <a:avLst/>
              </a:prstGeom>
              <a:blipFill>
                <a:blip r:embed="rId7"/>
                <a:stretch>
                  <a:fillRect l="-7317" t="-18421" b="-388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984321" y="1575735"/>
                <a:ext cx="215891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54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5400" dirty="0">
                    <a:latin typeface="Comic Sans MS" panose="030F0702030302020204" pitchFamily="66" charset="0"/>
                  </a:rPr>
                  <a:t>   54</a:t>
                </a: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4321" y="1575735"/>
                <a:ext cx="2158918" cy="923330"/>
              </a:xfrm>
              <a:prstGeom prst="rect">
                <a:avLst/>
              </a:prstGeom>
              <a:blipFill>
                <a:blip r:embed="rId8"/>
                <a:stretch>
                  <a:fillRect t="-18421" r="-14689" b="-388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Arc 1"/>
          <p:cNvSpPr/>
          <p:nvPr/>
        </p:nvSpPr>
        <p:spPr>
          <a:xfrm rot="10800000">
            <a:off x="2107176" y="1837677"/>
            <a:ext cx="2104009" cy="1136182"/>
          </a:xfrm>
          <a:prstGeom prst="arc">
            <a:avLst>
              <a:gd name="adj1" fmla="val 10905204"/>
              <a:gd name="adj2" fmla="val 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2375395" y="4576701"/>
            <a:ext cx="349118" cy="4008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2375395" y="4328261"/>
            <a:ext cx="349118" cy="40084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4710" y="304236"/>
            <a:ext cx="921616" cy="105066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42904" y="301253"/>
            <a:ext cx="862613" cy="941195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284472" y="931475"/>
            <a:ext cx="23839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  <a:cs typeface="Calibri" panose="020F0502020204030204" pitchFamily="34" charset="0"/>
              </a:rPr>
              <a:t>I’ve spotted doubles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2375395" y="4064218"/>
            <a:ext cx="349118" cy="40084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2375395" y="3815778"/>
            <a:ext cx="349118" cy="40084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2375395" y="3531357"/>
            <a:ext cx="349118" cy="40084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2375395" y="3282917"/>
            <a:ext cx="349118" cy="40084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35002" t="23074" r="31995" b="33000"/>
          <a:stretch/>
        </p:blipFill>
        <p:spPr>
          <a:xfrm>
            <a:off x="1175443" y="3085502"/>
            <a:ext cx="694124" cy="195743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35002" t="23074" r="31995" b="33000"/>
          <a:stretch/>
        </p:blipFill>
        <p:spPr>
          <a:xfrm>
            <a:off x="1413053" y="3085502"/>
            <a:ext cx="694124" cy="195743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35002" t="23074" r="31995" b="33000"/>
          <a:stretch/>
        </p:blipFill>
        <p:spPr>
          <a:xfrm>
            <a:off x="917642" y="3085502"/>
            <a:ext cx="694124" cy="195743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35002" t="23074" r="31995" b="33000"/>
          <a:stretch/>
        </p:blipFill>
        <p:spPr>
          <a:xfrm>
            <a:off x="659841" y="3085502"/>
            <a:ext cx="694124" cy="195743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3865880" y="4589639"/>
            <a:ext cx="349118" cy="40084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3865880" y="4341199"/>
            <a:ext cx="349118" cy="40084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3865880" y="4077156"/>
            <a:ext cx="349118" cy="40084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3865880" y="3828716"/>
            <a:ext cx="349118" cy="40084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3865880" y="3544295"/>
            <a:ext cx="349118" cy="40084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3865880" y="3295855"/>
            <a:ext cx="349118" cy="40084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3862068" y="3038271"/>
            <a:ext cx="349118" cy="40084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3862068" y="2789831"/>
            <a:ext cx="349118" cy="40084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693" y="3354432"/>
            <a:ext cx="1605092" cy="1123564"/>
          </a:xfrm>
          <a:prstGeom prst="rect">
            <a:avLst/>
          </a:prstGeom>
        </p:spPr>
      </p:pic>
      <p:sp>
        <p:nvSpPr>
          <p:cNvPr id="50" name="Rectangle 49"/>
          <p:cNvSpPr/>
          <p:nvPr/>
        </p:nvSpPr>
        <p:spPr>
          <a:xfrm>
            <a:off x="4377670" y="3128933"/>
            <a:ext cx="20737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  <a:cs typeface="Calibri" panose="020F0502020204030204" pitchFamily="34" charset="0"/>
              </a:rPr>
              <a:t>I’ve spotted I can make doubles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1" name="Rounded Rectangular Callout 50"/>
          <p:cNvSpPr/>
          <p:nvPr/>
        </p:nvSpPr>
        <p:spPr>
          <a:xfrm>
            <a:off x="4373857" y="3103025"/>
            <a:ext cx="2077565" cy="687775"/>
          </a:xfrm>
          <a:prstGeom prst="wedgeRoundRectCallout">
            <a:avLst>
              <a:gd name="adj1" fmla="val 51581"/>
              <a:gd name="adj2" fmla="val 70932"/>
              <a:gd name="adj3" fmla="val 16667"/>
            </a:avLst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2" name="Rounded Rectangular Callout 51"/>
          <p:cNvSpPr/>
          <p:nvPr/>
        </p:nvSpPr>
        <p:spPr>
          <a:xfrm>
            <a:off x="1176326" y="905567"/>
            <a:ext cx="2498098" cy="421147"/>
          </a:xfrm>
          <a:prstGeom prst="wedgeRoundRectCallout">
            <a:avLst>
              <a:gd name="adj1" fmla="val -56932"/>
              <a:gd name="adj2" fmla="val -47115"/>
              <a:gd name="adj3" fmla="val 16667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000652" y="410511"/>
            <a:ext cx="45881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  <a:cs typeface="Calibri" panose="020F0502020204030204" pitchFamily="34" charset="0"/>
              </a:rPr>
              <a:t>I’ve spotted bonds which are near 10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3" name="Rounded Rectangular Callout 52"/>
          <p:cNvSpPr/>
          <p:nvPr/>
        </p:nvSpPr>
        <p:spPr>
          <a:xfrm>
            <a:off x="2916692" y="384603"/>
            <a:ext cx="4277254" cy="421147"/>
          </a:xfrm>
          <a:prstGeom prst="wedgeRoundRectCallout">
            <a:avLst>
              <a:gd name="adj1" fmla="val 51581"/>
              <a:gd name="adj2" fmla="val 70932"/>
              <a:gd name="adj3" fmla="val 16667"/>
            </a:avLst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662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7037E-7 L -0.1618 0.03403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90" y="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3" grpId="0"/>
      <p:bldP spid="2" grpId="0" animBg="1"/>
      <p:bldP spid="50" grpId="0"/>
      <p:bldP spid="5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984321" y="1575735"/>
                <a:ext cx="215891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54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5400" dirty="0">
                    <a:latin typeface="Comic Sans MS" panose="030F0702030302020204" pitchFamily="66" charset="0"/>
                  </a:rPr>
                  <a:t>   5</a:t>
                </a:r>
                <a:r>
                  <a:rPr lang="en-GB" sz="5400" dirty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1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4321" y="1575735"/>
                <a:ext cx="2158918" cy="923330"/>
              </a:xfrm>
              <a:prstGeom prst="rect">
                <a:avLst/>
              </a:prstGeom>
              <a:blipFill>
                <a:blip r:embed="rId5"/>
                <a:stretch>
                  <a:fillRect t="-18421" r="-9605" b="-388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333500" y="1629297"/>
                <a:ext cx="449912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5400" dirty="0">
                    <a:latin typeface="Comic Sans MS" panose="030F0702030302020204" pitchFamily="66" charset="0"/>
                  </a:rPr>
                  <a:t>46    </a:t>
                </a:r>
                <a14:m>
                  <m:oMath xmlns:m="http://schemas.openxmlformats.org/officeDocument/2006/math">
                    <m:r>
                      <a:rPr lang="en-GB" sz="54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5400" dirty="0">
                    <a:latin typeface="Comic Sans MS" panose="030F0702030302020204" pitchFamily="66" charset="0"/>
                  </a:rPr>
                  <a:t>  8  </a:t>
                </a: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500" y="1629297"/>
                <a:ext cx="4499129" cy="923330"/>
              </a:xfrm>
              <a:prstGeom prst="rect">
                <a:avLst/>
              </a:prstGeom>
              <a:blipFill>
                <a:blip r:embed="rId7"/>
                <a:stretch>
                  <a:fillRect l="-7317" t="-18421" b="-388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984321" y="1575735"/>
                <a:ext cx="215891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54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5400" dirty="0">
                    <a:latin typeface="Comic Sans MS" panose="030F0702030302020204" pitchFamily="66" charset="0"/>
                  </a:rPr>
                  <a:t>   54</a:t>
                </a: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4321" y="1575735"/>
                <a:ext cx="2158918" cy="923330"/>
              </a:xfrm>
              <a:prstGeom prst="rect">
                <a:avLst/>
              </a:prstGeom>
              <a:blipFill>
                <a:blip r:embed="rId8"/>
                <a:stretch>
                  <a:fillRect t="-18421" r="-14689" b="-388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Arc 1"/>
          <p:cNvSpPr/>
          <p:nvPr/>
        </p:nvSpPr>
        <p:spPr>
          <a:xfrm rot="10800000">
            <a:off x="2107176" y="1837677"/>
            <a:ext cx="2104009" cy="1136182"/>
          </a:xfrm>
          <a:prstGeom prst="arc">
            <a:avLst>
              <a:gd name="adj1" fmla="val 10905204"/>
              <a:gd name="adj2" fmla="val 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2375395" y="4576701"/>
            <a:ext cx="349118" cy="4008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2375395" y="4328261"/>
            <a:ext cx="349118" cy="40084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4710" y="304236"/>
            <a:ext cx="921616" cy="105066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42904" y="301253"/>
            <a:ext cx="862613" cy="941195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284472" y="931475"/>
            <a:ext cx="23839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  <a:cs typeface="Calibri" panose="020F0502020204030204" pitchFamily="34" charset="0"/>
              </a:rPr>
              <a:t>I’ve spotted doubles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2375395" y="4064218"/>
            <a:ext cx="349118" cy="40084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2375395" y="3815778"/>
            <a:ext cx="349118" cy="40084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2375395" y="3531357"/>
            <a:ext cx="349118" cy="40084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2375395" y="3282917"/>
            <a:ext cx="349118" cy="40084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35002" t="23074" r="31995" b="33000"/>
          <a:stretch/>
        </p:blipFill>
        <p:spPr>
          <a:xfrm>
            <a:off x="1175443" y="3085502"/>
            <a:ext cx="694124" cy="195743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35002" t="23074" r="31995" b="33000"/>
          <a:stretch/>
        </p:blipFill>
        <p:spPr>
          <a:xfrm>
            <a:off x="1413053" y="3085502"/>
            <a:ext cx="694124" cy="195743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35002" t="23074" r="31995" b="33000"/>
          <a:stretch/>
        </p:blipFill>
        <p:spPr>
          <a:xfrm>
            <a:off x="917642" y="3085502"/>
            <a:ext cx="694124" cy="195743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35002" t="23074" r="31995" b="33000"/>
          <a:stretch/>
        </p:blipFill>
        <p:spPr>
          <a:xfrm>
            <a:off x="659841" y="3085502"/>
            <a:ext cx="694124" cy="195743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3865880" y="4589639"/>
            <a:ext cx="349118" cy="40084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3865880" y="4341199"/>
            <a:ext cx="349118" cy="40084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3865880" y="4077156"/>
            <a:ext cx="349118" cy="40084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3865880" y="3828716"/>
            <a:ext cx="349118" cy="40084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3865880" y="3544295"/>
            <a:ext cx="349118" cy="40084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3865880" y="3295855"/>
            <a:ext cx="349118" cy="40084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3862068" y="3038271"/>
            <a:ext cx="349118" cy="40084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2367945" y="3004982"/>
            <a:ext cx="349118" cy="40084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693" y="3354432"/>
            <a:ext cx="1605092" cy="1123564"/>
          </a:xfrm>
          <a:prstGeom prst="rect">
            <a:avLst/>
          </a:prstGeom>
        </p:spPr>
      </p:pic>
      <p:sp>
        <p:nvSpPr>
          <p:cNvPr id="50" name="Rectangle 49"/>
          <p:cNvSpPr/>
          <p:nvPr/>
        </p:nvSpPr>
        <p:spPr>
          <a:xfrm>
            <a:off x="4377670" y="3128933"/>
            <a:ext cx="20737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  <a:cs typeface="Calibri" panose="020F0502020204030204" pitchFamily="34" charset="0"/>
              </a:rPr>
              <a:t>I’ve spotted I can make doubles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1" name="Rounded Rectangular Callout 50"/>
          <p:cNvSpPr/>
          <p:nvPr/>
        </p:nvSpPr>
        <p:spPr>
          <a:xfrm>
            <a:off x="4373857" y="3103025"/>
            <a:ext cx="2077565" cy="687775"/>
          </a:xfrm>
          <a:prstGeom prst="wedgeRoundRectCallout">
            <a:avLst>
              <a:gd name="adj1" fmla="val 51581"/>
              <a:gd name="adj2" fmla="val 70932"/>
              <a:gd name="adj3" fmla="val 16667"/>
            </a:avLst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2" name="Rounded Rectangular Callout 51"/>
          <p:cNvSpPr/>
          <p:nvPr/>
        </p:nvSpPr>
        <p:spPr>
          <a:xfrm>
            <a:off x="1176326" y="905567"/>
            <a:ext cx="2498098" cy="421147"/>
          </a:xfrm>
          <a:prstGeom prst="wedgeRoundRectCallout">
            <a:avLst>
              <a:gd name="adj1" fmla="val -56932"/>
              <a:gd name="adj2" fmla="val -47115"/>
              <a:gd name="adj3" fmla="val 16667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000652" y="410511"/>
            <a:ext cx="45881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  <a:cs typeface="Calibri" panose="020F0502020204030204" pitchFamily="34" charset="0"/>
              </a:rPr>
              <a:t>I’ve spotted bonds which are near 10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3" name="Rounded Rectangular Callout 52"/>
          <p:cNvSpPr/>
          <p:nvPr/>
        </p:nvSpPr>
        <p:spPr>
          <a:xfrm>
            <a:off x="2916692" y="384603"/>
            <a:ext cx="4277254" cy="421147"/>
          </a:xfrm>
          <a:prstGeom prst="wedgeRoundRectCallout">
            <a:avLst>
              <a:gd name="adj1" fmla="val 51581"/>
              <a:gd name="adj2" fmla="val 70932"/>
              <a:gd name="adj3" fmla="val 16667"/>
            </a:avLst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85420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984321" y="1575735"/>
                <a:ext cx="215891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54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5400" dirty="0">
                    <a:latin typeface="Comic Sans MS" panose="030F0702030302020204" pitchFamily="66" charset="0"/>
                  </a:rPr>
                  <a:t>   5</a:t>
                </a:r>
                <a:r>
                  <a:rPr lang="en-GB" sz="5400" dirty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1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4321" y="1575735"/>
                <a:ext cx="2158918" cy="923330"/>
              </a:xfrm>
              <a:prstGeom prst="rect">
                <a:avLst/>
              </a:prstGeom>
              <a:blipFill>
                <a:blip r:embed="rId5"/>
                <a:stretch>
                  <a:fillRect t="-18421" r="-9605" b="-388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333500" y="1629297"/>
                <a:ext cx="449912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5400" dirty="0">
                    <a:latin typeface="Comic Sans MS" panose="030F0702030302020204" pitchFamily="66" charset="0"/>
                  </a:rPr>
                  <a:t>46    </a:t>
                </a:r>
                <a14:m>
                  <m:oMath xmlns:m="http://schemas.openxmlformats.org/officeDocument/2006/math">
                    <m:r>
                      <a:rPr lang="en-GB" sz="54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5400" dirty="0">
                    <a:latin typeface="Comic Sans MS" panose="030F0702030302020204" pitchFamily="66" charset="0"/>
                  </a:rPr>
                  <a:t>  8  </a:t>
                </a: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500" y="1629297"/>
                <a:ext cx="4499129" cy="923330"/>
              </a:xfrm>
              <a:prstGeom prst="rect">
                <a:avLst/>
              </a:prstGeom>
              <a:blipFill>
                <a:blip r:embed="rId7"/>
                <a:stretch>
                  <a:fillRect l="-7317" t="-18421" b="-388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984321" y="1575735"/>
                <a:ext cx="215891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54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5400" dirty="0">
                    <a:latin typeface="Comic Sans MS" panose="030F0702030302020204" pitchFamily="66" charset="0"/>
                  </a:rPr>
                  <a:t>   54</a:t>
                </a: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4321" y="1575735"/>
                <a:ext cx="2158918" cy="923330"/>
              </a:xfrm>
              <a:prstGeom prst="rect">
                <a:avLst/>
              </a:prstGeom>
              <a:blipFill>
                <a:blip r:embed="rId8"/>
                <a:stretch>
                  <a:fillRect t="-18421" r="-14689" b="-388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Arc 1"/>
          <p:cNvSpPr/>
          <p:nvPr/>
        </p:nvSpPr>
        <p:spPr>
          <a:xfrm rot="10800000">
            <a:off x="2107176" y="1837677"/>
            <a:ext cx="2104009" cy="1136182"/>
          </a:xfrm>
          <a:prstGeom prst="arc">
            <a:avLst>
              <a:gd name="adj1" fmla="val 10905204"/>
              <a:gd name="adj2" fmla="val 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2375395" y="4576701"/>
            <a:ext cx="349118" cy="4008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2375395" y="4328261"/>
            <a:ext cx="349118" cy="40084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4710" y="304236"/>
            <a:ext cx="921616" cy="105066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42904" y="301253"/>
            <a:ext cx="862613" cy="941195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284472" y="931475"/>
            <a:ext cx="23839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  <a:cs typeface="Calibri" panose="020F0502020204030204" pitchFamily="34" charset="0"/>
              </a:rPr>
              <a:t>I’ve spotted doubles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2375395" y="4064218"/>
            <a:ext cx="349118" cy="40084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2375395" y="3815778"/>
            <a:ext cx="349118" cy="40084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2375395" y="3531357"/>
            <a:ext cx="349118" cy="40084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2375395" y="3282917"/>
            <a:ext cx="349118" cy="40084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35002" t="23074" r="31995" b="33000"/>
          <a:stretch/>
        </p:blipFill>
        <p:spPr>
          <a:xfrm>
            <a:off x="1175443" y="3085502"/>
            <a:ext cx="694124" cy="195743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35002" t="23074" r="31995" b="33000"/>
          <a:stretch/>
        </p:blipFill>
        <p:spPr>
          <a:xfrm>
            <a:off x="1413053" y="3085502"/>
            <a:ext cx="694124" cy="195743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35002" t="23074" r="31995" b="33000"/>
          <a:stretch/>
        </p:blipFill>
        <p:spPr>
          <a:xfrm>
            <a:off x="917642" y="3085502"/>
            <a:ext cx="694124" cy="195743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35002" t="23074" r="31995" b="33000"/>
          <a:stretch/>
        </p:blipFill>
        <p:spPr>
          <a:xfrm>
            <a:off x="659841" y="3085502"/>
            <a:ext cx="694124" cy="195743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3865880" y="4589639"/>
            <a:ext cx="349118" cy="40084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3865880" y="4341199"/>
            <a:ext cx="349118" cy="40084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3865880" y="4077156"/>
            <a:ext cx="349118" cy="40084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3865880" y="3828716"/>
            <a:ext cx="349118" cy="40084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3865880" y="3544295"/>
            <a:ext cx="349118" cy="40084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3865880" y="3295855"/>
            <a:ext cx="349118" cy="40084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3862068" y="3038271"/>
            <a:ext cx="349118" cy="40084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2367945" y="3004982"/>
            <a:ext cx="349118" cy="40084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693" y="3354432"/>
            <a:ext cx="1605092" cy="1123564"/>
          </a:xfrm>
          <a:prstGeom prst="rect">
            <a:avLst/>
          </a:prstGeom>
        </p:spPr>
      </p:pic>
      <p:sp>
        <p:nvSpPr>
          <p:cNvPr id="50" name="Rectangle 49"/>
          <p:cNvSpPr/>
          <p:nvPr/>
        </p:nvSpPr>
        <p:spPr>
          <a:xfrm>
            <a:off x="4377670" y="3128933"/>
            <a:ext cx="20737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  <a:cs typeface="Calibri" panose="020F0502020204030204" pitchFamily="34" charset="0"/>
              </a:rPr>
              <a:t>I’ve spotted I can make doubles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1" name="Rounded Rectangular Callout 50"/>
          <p:cNvSpPr/>
          <p:nvPr/>
        </p:nvSpPr>
        <p:spPr>
          <a:xfrm>
            <a:off x="4373857" y="3103025"/>
            <a:ext cx="2077565" cy="687775"/>
          </a:xfrm>
          <a:prstGeom prst="wedgeRoundRectCallout">
            <a:avLst>
              <a:gd name="adj1" fmla="val 51581"/>
              <a:gd name="adj2" fmla="val 70932"/>
              <a:gd name="adj3" fmla="val 16667"/>
            </a:avLst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2" name="Rounded Rectangular Callout 51"/>
          <p:cNvSpPr/>
          <p:nvPr/>
        </p:nvSpPr>
        <p:spPr>
          <a:xfrm>
            <a:off x="1176326" y="905567"/>
            <a:ext cx="2498098" cy="421147"/>
          </a:xfrm>
          <a:prstGeom prst="wedgeRoundRectCallout">
            <a:avLst>
              <a:gd name="adj1" fmla="val -56932"/>
              <a:gd name="adj2" fmla="val -47115"/>
              <a:gd name="adj3" fmla="val 16667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000652" y="410511"/>
            <a:ext cx="45881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  <a:cs typeface="Calibri" panose="020F0502020204030204" pitchFamily="34" charset="0"/>
              </a:rPr>
              <a:t>I’ve spotted bonds which are near 10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3" name="Rounded Rectangular Callout 52"/>
          <p:cNvSpPr/>
          <p:nvPr/>
        </p:nvSpPr>
        <p:spPr>
          <a:xfrm>
            <a:off x="2916692" y="384603"/>
            <a:ext cx="4277254" cy="421147"/>
          </a:xfrm>
          <a:prstGeom prst="wedgeRoundRectCallout">
            <a:avLst>
              <a:gd name="adj1" fmla="val 51581"/>
              <a:gd name="adj2" fmla="val 70932"/>
              <a:gd name="adj3" fmla="val 16667"/>
            </a:avLst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41364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035217" y="1828314"/>
                <a:ext cx="449912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5400" dirty="0">
                    <a:latin typeface="Comic Sans MS" panose="030F0702030302020204" pitchFamily="66" charset="0"/>
                  </a:rPr>
                  <a:t>26 </a:t>
                </a:r>
                <a14:m>
                  <m:oMath xmlns:m="http://schemas.openxmlformats.org/officeDocument/2006/math">
                    <m:r>
                      <a:rPr lang="en-GB" sz="54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5400" dirty="0">
                    <a:latin typeface="Comic Sans MS" panose="030F0702030302020204" pitchFamily="66" charset="0"/>
                  </a:rPr>
                  <a:t> 8 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217" y="1828314"/>
                <a:ext cx="4499129" cy="923330"/>
              </a:xfrm>
              <a:prstGeom prst="rect">
                <a:avLst/>
              </a:prstGeom>
              <a:blipFill>
                <a:blip r:embed="rId5"/>
                <a:stretch>
                  <a:fillRect l="-7317" t="-18543" b="-397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472525" y="1810613"/>
                <a:ext cx="215891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54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5400" dirty="0">
                    <a:latin typeface="Comic Sans MS" panose="030F0702030302020204" pitchFamily="66" charset="0"/>
                  </a:rPr>
                  <a:t> 34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2525" y="1810613"/>
                <a:ext cx="2158918" cy="923330"/>
              </a:xfrm>
              <a:prstGeom prst="rect">
                <a:avLst/>
              </a:prstGeom>
              <a:blipFill>
                <a:blip r:embed="rId6"/>
                <a:stretch>
                  <a:fillRect t="-18543" b="-397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035217" y="2904044"/>
                <a:ext cx="449912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5400" dirty="0">
                    <a:latin typeface="Comic Sans MS" panose="030F0702030302020204" pitchFamily="66" charset="0"/>
                  </a:rPr>
                  <a:t>32 </a:t>
                </a:r>
                <a14:m>
                  <m:oMath xmlns:m="http://schemas.openxmlformats.org/officeDocument/2006/math">
                    <m:r>
                      <a:rPr lang="en-GB" sz="54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5400" dirty="0">
                    <a:latin typeface="Comic Sans MS" panose="030F0702030302020204" pitchFamily="66" charset="0"/>
                  </a:rPr>
                  <a:t> 4  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217" y="2904044"/>
                <a:ext cx="4499129" cy="923330"/>
              </a:xfrm>
              <a:prstGeom prst="rect">
                <a:avLst/>
              </a:prstGeom>
              <a:blipFill>
                <a:blip r:embed="rId7"/>
                <a:stretch>
                  <a:fillRect l="-7317" t="-18421" b="-388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472525" y="2886343"/>
                <a:ext cx="215891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54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5400" dirty="0">
                    <a:latin typeface="Comic Sans MS" panose="030F0702030302020204" pitchFamily="66" charset="0"/>
                  </a:rPr>
                  <a:t> 36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2525" y="2886343"/>
                <a:ext cx="2158918" cy="923330"/>
              </a:xfrm>
              <a:prstGeom prst="rect">
                <a:avLst/>
              </a:prstGeom>
              <a:blipFill>
                <a:blip r:embed="rId8"/>
                <a:stretch>
                  <a:fillRect t="-18421" b="-388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035217" y="3998901"/>
                <a:ext cx="449912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5400" dirty="0">
                    <a:latin typeface="Comic Sans MS" panose="030F0702030302020204" pitchFamily="66" charset="0"/>
                  </a:rPr>
                  <a:t>65 </a:t>
                </a:r>
                <a14:m>
                  <m:oMath xmlns:m="http://schemas.openxmlformats.org/officeDocument/2006/math">
                    <m:r>
                      <a:rPr lang="en-GB" sz="54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5400" dirty="0">
                    <a:latin typeface="Comic Sans MS" panose="030F0702030302020204" pitchFamily="66" charset="0"/>
                  </a:rPr>
                  <a:t> 6  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217" y="3998901"/>
                <a:ext cx="4499129" cy="923330"/>
              </a:xfrm>
              <a:prstGeom prst="rect">
                <a:avLst/>
              </a:prstGeom>
              <a:blipFill>
                <a:blip r:embed="rId9"/>
                <a:stretch>
                  <a:fillRect l="-7317" t="-18543" b="-397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472525" y="3981200"/>
                <a:ext cx="215891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54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5400" dirty="0">
                    <a:latin typeface="Comic Sans MS" panose="030F0702030302020204" pitchFamily="66" charset="0"/>
                  </a:rPr>
                  <a:t> 71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2525" y="3981200"/>
                <a:ext cx="2158918" cy="923330"/>
              </a:xfrm>
              <a:prstGeom prst="rect">
                <a:avLst/>
              </a:prstGeom>
              <a:blipFill>
                <a:blip r:embed="rId10"/>
                <a:stretch>
                  <a:fillRect t="-18421" b="-388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035217" y="5115326"/>
                <a:ext cx="449912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5400" dirty="0">
                    <a:latin typeface="Comic Sans MS" panose="030F0702030302020204" pitchFamily="66" charset="0"/>
                  </a:rPr>
                  <a:t>44 </a:t>
                </a:r>
                <a14:m>
                  <m:oMath xmlns:m="http://schemas.openxmlformats.org/officeDocument/2006/math">
                    <m:r>
                      <a:rPr lang="en-GB" sz="54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5400" dirty="0">
                    <a:latin typeface="Comic Sans MS" panose="030F0702030302020204" pitchFamily="66" charset="0"/>
                  </a:rPr>
                  <a:t> 4  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217" y="5115326"/>
                <a:ext cx="4499129" cy="923330"/>
              </a:xfrm>
              <a:prstGeom prst="rect">
                <a:avLst/>
              </a:prstGeom>
              <a:blipFill>
                <a:blip r:embed="rId11"/>
                <a:stretch>
                  <a:fillRect l="-7317" t="-18421" b="-388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472525" y="5097625"/>
                <a:ext cx="215891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54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5400" dirty="0">
                    <a:latin typeface="Comic Sans MS" panose="030F0702030302020204" pitchFamily="66" charset="0"/>
                  </a:rPr>
                  <a:t> 48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2525" y="5097625"/>
                <a:ext cx="2158918" cy="923330"/>
              </a:xfrm>
              <a:prstGeom prst="rect">
                <a:avLst/>
              </a:prstGeom>
              <a:blipFill>
                <a:blip r:embed="rId12"/>
                <a:stretch>
                  <a:fillRect t="-18421" b="-388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ounded Rectangle 18"/>
          <p:cNvSpPr/>
          <p:nvPr/>
        </p:nvSpPr>
        <p:spPr>
          <a:xfrm>
            <a:off x="4168115" y="1868330"/>
            <a:ext cx="1007918" cy="80789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ounded Rectangle 19"/>
          <p:cNvSpPr/>
          <p:nvPr/>
        </p:nvSpPr>
        <p:spPr>
          <a:xfrm>
            <a:off x="4168115" y="2923171"/>
            <a:ext cx="1007918" cy="80789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ounded Rectangle 20"/>
          <p:cNvSpPr/>
          <p:nvPr/>
        </p:nvSpPr>
        <p:spPr>
          <a:xfrm>
            <a:off x="4168115" y="4096634"/>
            <a:ext cx="1007918" cy="80789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ounded Rectangle 21"/>
          <p:cNvSpPr/>
          <p:nvPr/>
        </p:nvSpPr>
        <p:spPr>
          <a:xfrm>
            <a:off x="4181737" y="5210163"/>
            <a:ext cx="1007918" cy="80789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3" name="Group 22"/>
          <p:cNvGrpSpPr/>
          <p:nvPr/>
        </p:nvGrpSpPr>
        <p:grpSpPr>
          <a:xfrm>
            <a:off x="254710" y="304236"/>
            <a:ext cx="3419714" cy="1050660"/>
            <a:chOff x="254710" y="304236"/>
            <a:chExt cx="3419714" cy="1050660"/>
          </a:xfrm>
        </p:grpSpPr>
        <p:sp>
          <p:nvSpPr>
            <p:cNvPr id="7" name="Rounded Rectangular Callout 6"/>
            <p:cNvSpPr/>
            <p:nvPr/>
          </p:nvSpPr>
          <p:spPr>
            <a:xfrm>
              <a:off x="1176326" y="905567"/>
              <a:ext cx="2498098" cy="421147"/>
            </a:xfrm>
            <a:prstGeom prst="wedgeRoundRectCallout">
              <a:avLst>
                <a:gd name="adj1" fmla="val -56932"/>
                <a:gd name="adj2" fmla="val -47115"/>
                <a:gd name="adj3" fmla="val 16667"/>
              </a:avLst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54710" y="304236"/>
              <a:ext cx="921616" cy="105066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284472" y="931475"/>
              <a:ext cx="23839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  <a:cs typeface="Calibri" panose="020F0502020204030204" pitchFamily="34" charset="0"/>
                </a:rPr>
                <a:t>I’ve spotted doubles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916692" y="301253"/>
            <a:ext cx="5188825" cy="941195"/>
            <a:chOff x="2916692" y="301253"/>
            <a:chExt cx="5188825" cy="941195"/>
          </a:xfrm>
        </p:grpSpPr>
        <p:sp>
          <p:nvSpPr>
            <p:cNvPr id="9" name="Rounded Rectangular Callout 8"/>
            <p:cNvSpPr/>
            <p:nvPr/>
          </p:nvSpPr>
          <p:spPr>
            <a:xfrm>
              <a:off x="2916692" y="384603"/>
              <a:ext cx="4277254" cy="421147"/>
            </a:xfrm>
            <a:prstGeom prst="wedgeRoundRectCallout">
              <a:avLst>
                <a:gd name="adj1" fmla="val 51581"/>
                <a:gd name="adj2" fmla="val 70932"/>
                <a:gd name="adj3" fmla="val 16667"/>
              </a:avLst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242904" y="301253"/>
              <a:ext cx="862613" cy="941195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3000652" y="410511"/>
              <a:ext cx="458810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  <a:cs typeface="Calibri" panose="020F0502020204030204" pitchFamily="34" charset="0"/>
                </a:rPr>
                <a:t>I’ve spotted bonds which are near 10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599477" y="915008"/>
            <a:ext cx="3571928" cy="1374971"/>
            <a:chOff x="4599477" y="915008"/>
            <a:chExt cx="3571928" cy="1374971"/>
          </a:xfrm>
        </p:grpSpPr>
        <p:grpSp>
          <p:nvGrpSpPr>
            <p:cNvPr id="24" name="Group 23"/>
            <p:cNvGrpSpPr/>
            <p:nvPr/>
          </p:nvGrpSpPr>
          <p:grpSpPr>
            <a:xfrm>
              <a:off x="4603290" y="940916"/>
              <a:ext cx="3568115" cy="1349063"/>
              <a:chOff x="4603290" y="940916"/>
              <a:chExt cx="3568115" cy="1349063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66313" y="1166415"/>
                <a:ext cx="1605092" cy="1123564"/>
              </a:xfrm>
              <a:prstGeom prst="rect">
                <a:avLst/>
              </a:prstGeom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4603290" y="940916"/>
                <a:ext cx="2073753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dirty="0">
                    <a:latin typeface="Comic Sans MS" panose="030F0702030302020204" pitchFamily="66" charset="0"/>
                    <a:cs typeface="Calibri" panose="020F0502020204030204" pitchFamily="34" charset="0"/>
                  </a:rPr>
                  <a:t>I’ve spotted I can make doubles</a:t>
                </a:r>
                <a:endParaRPr lang="en-GB" dirty="0"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12" name="Rounded Rectangular Callout 11"/>
            <p:cNvSpPr/>
            <p:nvPr/>
          </p:nvSpPr>
          <p:spPr>
            <a:xfrm>
              <a:off x="4599477" y="915008"/>
              <a:ext cx="2077565" cy="687775"/>
            </a:xfrm>
            <a:prstGeom prst="wedgeRoundRectCallout">
              <a:avLst>
                <a:gd name="adj1" fmla="val 51581"/>
                <a:gd name="adj2" fmla="val 70932"/>
                <a:gd name="adj3" fmla="val 16667"/>
              </a:avLst>
            </a:prstGeom>
            <a:noFill/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4225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33333E-6 L 3.05556E-6 0.73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81481E-6 L 0.06841 0.2263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0" y="1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38778E-17 L -4.16667E-6 0.6388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95550" y="334776"/>
                <a:ext cx="7497474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omic Sans MS" panose="030F0702030302020204" pitchFamily="66" charset="0"/>
                    <a:cs typeface="Calibri" panose="020F0502020204030204" pitchFamily="34" charset="0"/>
                  </a:rPr>
                  <a:t>1)  Complete the number bonds to 10</a:t>
                </a:r>
              </a:p>
              <a:p>
                <a:endParaRPr lang="en-GB" sz="2800" dirty="0">
                  <a:latin typeface="Comic Sans MS" panose="030F0702030302020204" pitchFamily="66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  <a:cs typeface="Calibri" panose="020F0502020204030204" pitchFamily="34" charset="0"/>
                  </a:rPr>
                  <a:t>	 	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  <a:cs typeface="Calibri" panose="020F0502020204030204" pitchFamily="34" charset="0"/>
                  </a:rPr>
                  <a:t>  8  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  <a:cs typeface="Calibri" panose="020F0502020204030204" pitchFamily="34" charset="0"/>
                  </a:rPr>
                  <a:t> 10			10 </a:t>
                </a:r>
                <a14:m>
                  <m:oMath xmlns:m="http://schemas.openxmlformats.org/officeDocument/2006/math">
                    <m:r>
                      <a:rPr lang="en-GB" sz="2800" b="0" i="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  <a:cs typeface="Calibri" panose="020F0502020204030204" pitchFamily="34" charset="0"/>
                  </a:rPr>
                  <a:t>          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  <a:cs typeface="Calibri" panose="020F0502020204030204" pitchFamily="34" charset="0"/>
                  </a:rPr>
                  <a:t> 4</a:t>
                </a:r>
              </a:p>
              <a:p>
                <a:endParaRPr lang="en-GB" sz="2800" dirty="0">
                  <a:latin typeface="Comic Sans MS" panose="030F0702030302020204" pitchFamily="66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  <a:cs typeface="Calibri" panose="020F0502020204030204" pitchFamily="34" charset="0"/>
                  </a:rPr>
                  <a:t>		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  <a:cs typeface="Calibri" panose="020F0502020204030204" pitchFamily="34" charset="0"/>
                  </a:rPr>
                  <a:t>  7  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  <a:cs typeface="Calibri" panose="020F0502020204030204" pitchFamily="34" charset="0"/>
                  </a:rPr>
                  <a:t> 10			10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  <a:cs typeface="Calibri" panose="020F0502020204030204" pitchFamily="34" charset="0"/>
                  </a:rPr>
                  <a:t> 9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  <a:cs typeface="Calibri" panose="020F0502020204030204" pitchFamily="34" charset="0"/>
                  </a:rPr>
                  <a:t> </a:t>
                </a:r>
              </a:p>
              <a:p>
                <a:endParaRPr lang="en-GB" sz="2800" dirty="0">
                  <a:latin typeface="Comic Sans MS" panose="030F0702030302020204" pitchFamily="66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  <a:cs typeface="Calibri" panose="020F0502020204030204" pitchFamily="34" charset="0"/>
                  </a:rPr>
                  <a:t>2)  Partition 6 in three different ways.</a:t>
                </a:r>
              </a:p>
              <a:p>
                <a:endParaRPr lang="en-GB" sz="2800" dirty="0">
                  <a:latin typeface="Comic Sans MS" panose="030F0702030302020204" pitchFamily="66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omic Sans MS" panose="030F0702030302020204" pitchFamily="66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omic Sans MS" panose="030F0702030302020204" pitchFamily="66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4776"/>
                <a:ext cx="7497474" cy="4401205"/>
              </a:xfrm>
              <a:prstGeom prst="rect">
                <a:avLst/>
              </a:prstGeom>
              <a:blipFill>
                <a:blip r:embed="rId5"/>
                <a:stretch>
                  <a:fillRect l="-1626" t="-15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762808" y="1161682"/>
            <a:ext cx="786384" cy="5577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808" y="2009026"/>
            <a:ext cx="786384" cy="5577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87114" y="1161682"/>
            <a:ext cx="786384" cy="5577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53175" y="2024000"/>
            <a:ext cx="786384" cy="5577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448027" y="3904819"/>
            <a:ext cx="1824989" cy="1885797"/>
            <a:chOff x="268171" y="249049"/>
            <a:chExt cx="2498576" cy="2448272"/>
          </a:xfrm>
        </p:grpSpPr>
        <p:sp>
          <p:nvSpPr>
            <p:cNvPr id="9" name="Oval 8"/>
            <p:cNvSpPr/>
            <p:nvPr/>
          </p:nvSpPr>
          <p:spPr>
            <a:xfrm>
              <a:off x="1081963" y="249049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68171" y="1782921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852347" y="1782921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cxnSp>
          <p:nvCxnSpPr>
            <p:cNvPr id="12" name="Straight Connector 11"/>
            <p:cNvCxnSpPr>
              <a:stCxn id="9" idx="3"/>
            </p:cNvCxnSpPr>
            <p:nvPr/>
          </p:nvCxnSpPr>
          <p:spPr>
            <a:xfrm flipH="1">
              <a:off x="844235" y="1029538"/>
              <a:ext cx="371639" cy="7533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9" idx="5"/>
            </p:cNvCxnSpPr>
            <p:nvPr/>
          </p:nvCxnSpPr>
          <p:spPr>
            <a:xfrm>
              <a:off x="1862452" y="1029537"/>
              <a:ext cx="349935" cy="756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4098697" y="3970555"/>
            <a:ext cx="539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6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5667088" y="3904819"/>
            <a:ext cx="1824989" cy="1885797"/>
            <a:chOff x="268171" y="249049"/>
            <a:chExt cx="2498576" cy="2448272"/>
          </a:xfrm>
        </p:grpSpPr>
        <p:sp>
          <p:nvSpPr>
            <p:cNvPr id="16" name="Oval 15"/>
            <p:cNvSpPr/>
            <p:nvPr/>
          </p:nvSpPr>
          <p:spPr>
            <a:xfrm>
              <a:off x="1081963" y="249049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268171" y="1782921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1852347" y="1782921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cxnSp>
          <p:nvCxnSpPr>
            <p:cNvPr id="19" name="Straight Connector 18"/>
            <p:cNvCxnSpPr>
              <a:stCxn id="16" idx="3"/>
            </p:cNvCxnSpPr>
            <p:nvPr/>
          </p:nvCxnSpPr>
          <p:spPr>
            <a:xfrm flipH="1">
              <a:off x="844235" y="1029538"/>
              <a:ext cx="371639" cy="7533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6" idx="5"/>
            </p:cNvCxnSpPr>
            <p:nvPr/>
          </p:nvCxnSpPr>
          <p:spPr>
            <a:xfrm>
              <a:off x="1862452" y="1029537"/>
              <a:ext cx="349935" cy="756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6325687" y="3964592"/>
            <a:ext cx="539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6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1068813" y="3904819"/>
            <a:ext cx="1824989" cy="1885797"/>
            <a:chOff x="268171" y="249049"/>
            <a:chExt cx="2498576" cy="2448272"/>
          </a:xfrm>
        </p:grpSpPr>
        <p:sp>
          <p:nvSpPr>
            <p:cNvPr id="37" name="Oval 36"/>
            <p:cNvSpPr/>
            <p:nvPr/>
          </p:nvSpPr>
          <p:spPr>
            <a:xfrm>
              <a:off x="1081963" y="249049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268171" y="1782921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1852347" y="1782921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cxnSp>
          <p:nvCxnSpPr>
            <p:cNvPr id="40" name="Straight Connector 39"/>
            <p:cNvCxnSpPr>
              <a:stCxn id="37" idx="3"/>
            </p:cNvCxnSpPr>
            <p:nvPr/>
          </p:nvCxnSpPr>
          <p:spPr>
            <a:xfrm flipH="1">
              <a:off x="844235" y="1029538"/>
              <a:ext cx="371639" cy="7533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37" idx="5"/>
            </p:cNvCxnSpPr>
            <p:nvPr/>
          </p:nvCxnSpPr>
          <p:spPr>
            <a:xfrm>
              <a:off x="1862452" y="1029537"/>
              <a:ext cx="349935" cy="756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/>
          <p:cNvSpPr txBox="1"/>
          <p:nvPr/>
        </p:nvSpPr>
        <p:spPr>
          <a:xfrm>
            <a:off x="1727412" y="3964592"/>
            <a:ext cx="539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206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95550" y="334776"/>
                <a:ext cx="7497474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omic Sans MS" panose="030F0702030302020204" pitchFamily="66" charset="0"/>
                    <a:cs typeface="Calibri" panose="020F0502020204030204" pitchFamily="34" charset="0"/>
                  </a:rPr>
                  <a:t>1)  Complete the number bonds to 10</a:t>
                </a:r>
              </a:p>
              <a:p>
                <a:endParaRPr lang="en-GB" sz="2800" dirty="0">
                  <a:latin typeface="Comic Sans MS" panose="030F0702030302020204" pitchFamily="66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  <a:cs typeface="Calibri" panose="020F0502020204030204" pitchFamily="34" charset="0"/>
                  </a:rPr>
                  <a:t>	 	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  <a:cs typeface="Calibri" panose="020F0502020204030204" pitchFamily="34" charset="0"/>
                  </a:rPr>
                  <a:t>  8  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  <a:cs typeface="Calibri" panose="020F0502020204030204" pitchFamily="34" charset="0"/>
                  </a:rPr>
                  <a:t> 10			10 </a:t>
                </a:r>
                <a14:m>
                  <m:oMath xmlns:m="http://schemas.openxmlformats.org/officeDocument/2006/math">
                    <m:r>
                      <a:rPr lang="en-GB" sz="2800" b="0" i="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  <a:cs typeface="Calibri" panose="020F0502020204030204" pitchFamily="34" charset="0"/>
                  </a:rPr>
                  <a:t>          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  <a:cs typeface="Calibri" panose="020F0502020204030204" pitchFamily="34" charset="0"/>
                  </a:rPr>
                  <a:t> 4</a:t>
                </a:r>
              </a:p>
              <a:p>
                <a:endParaRPr lang="en-GB" sz="2800" dirty="0">
                  <a:latin typeface="Comic Sans MS" panose="030F0702030302020204" pitchFamily="66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  <a:cs typeface="Calibri" panose="020F0502020204030204" pitchFamily="34" charset="0"/>
                  </a:rPr>
                  <a:t>		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  <a:cs typeface="Calibri" panose="020F0502020204030204" pitchFamily="34" charset="0"/>
                  </a:rPr>
                  <a:t>  7  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  <a:cs typeface="Calibri" panose="020F0502020204030204" pitchFamily="34" charset="0"/>
                  </a:rPr>
                  <a:t> 10			10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  <a:cs typeface="Calibri" panose="020F0502020204030204" pitchFamily="34" charset="0"/>
                  </a:rPr>
                  <a:t> 9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  <a:cs typeface="Calibri" panose="020F0502020204030204" pitchFamily="34" charset="0"/>
                  </a:rPr>
                  <a:t> </a:t>
                </a:r>
              </a:p>
              <a:p>
                <a:endParaRPr lang="en-GB" sz="2800" dirty="0">
                  <a:latin typeface="Comic Sans MS" panose="030F0702030302020204" pitchFamily="66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  <a:cs typeface="Calibri" panose="020F0502020204030204" pitchFamily="34" charset="0"/>
                  </a:rPr>
                  <a:t>2)  Partition 6 in three different ways.</a:t>
                </a:r>
              </a:p>
              <a:p>
                <a:endParaRPr lang="en-GB" sz="2800" dirty="0">
                  <a:latin typeface="Comic Sans MS" panose="030F0702030302020204" pitchFamily="66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omic Sans MS" panose="030F0702030302020204" pitchFamily="66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omic Sans MS" panose="030F0702030302020204" pitchFamily="66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4776"/>
                <a:ext cx="7497474" cy="4401205"/>
              </a:xfrm>
              <a:prstGeom prst="rect">
                <a:avLst/>
              </a:prstGeom>
              <a:blipFill>
                <a:blip r:embed="rId5"/>
                <a:stretch>
                  <a:fillRect l="-1626" t="-15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762808" y="1161682"/>
            <a:ext cx="786384" cy="5577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808" y="2009026"/>
            <a:ext cx="786384" cy="5577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87114" y="1161682"/>
            <a:ext cx="786384" cy="5577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53175" y="2024000"/>
            <a:ext cx="786384" cy="5577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448027" y="3904819"/>
            <a:ext cx="1824989" cy="1885797"/>
            <a:chOff x="268171" y="249049"/>
            <a:chExt cx="2498576" cy="2448272"/>
          </a:xfrm>
        </p:grpSpPr>
        <p:sp>
          <p:nvSpPr>
            <p:cNvPr id="9" name="Oval 8"/>
            <p:cNvSpPr/>
            <p:nvPr/>
          </p:nvSpPr>
          <p:spPr>
            <a:xfrm>
              <a:off x="1081963" y="249049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68171" y="1782921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852347" y="1782921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cxnSp>
          <p:nvCxnSpPr>
            <p:cNvPr id="12" name="Straight Connector 11"/>
            <p:cNvCxnSpPr>
              <a:stCxn id="9" idx="3"/>
            </p:cNvCxnSpPr>
            <p:nvPr/>
          </p:nvCxnSpPr>
          <p:spPr>
            <a:xfrm flipH="1">
              <a:off x="844235" y="1029538"/>
              <a:ext cx="371639" cy="7533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9" idx="5"/>
            </p:cNvCxnSpPr>
            <p:nvPr/>
          </p:nvCxnSpPr>
          <p:spPr>
            <a:xfrm>
              <a:off x="1862452" y="1029537"/>
              <a:ext cx="349935" cy="756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4098697" y="3970555"/>
            <a:ext cx="539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6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5667088" y="3904819"/>
            <a:ext cx="1824989" cy="1885797"/>
            <a:chOff x="268171" y="249049"/>
            <a:chExt cx="2498576" cy="2448272"/>
          </a:xfrm>
        </p:grpSpPr>
        <p:sp>
          <p:nvSpPr>
            <p:cNvPr id="16" name="Oval 15"/>
            <p:cNvSpPr/>
            <p:nvPr/>
          </p:nvSpPr>
          <p:spPr>
            <a:xfrm>
              <a:off x="1081963" y="249049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268171" y="1782921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1852347" y="1782921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cxnSp>
          <p:nvCxnSpPr>
            <p:cNvPr id="19" name="Straight Connector 18"/>
            <p:cNvCxnSpPr>
              <a:stCxn id="16" idx="3"/>
            </p:cNvCxnSpPr>
            <p:nvPr/>
          </p:nvCxnSpPr>
          <p:spPr>
            <a:xfrm flipH="1">
              <a:off x="844235" y="1029538"/>
              <a:ext cx="371639" cy="7533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6" idx="5"/>
            </p:cNvCxnSpPr>
            <p:nvPr/>
          </p:nvCxnSpPr>
          <p:spPr>
            <a:xfrm>
              <a:off x="1862452" y="1029537"/>
              <a:ext cx="349935" cy="756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6325687" y="3964592"/>
            <a:ext cx="539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6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1068813" y="3904819"/>
            <a:ext cx="1824989" cy="1885797"/>
            <a:chOff x="268171" y="249049"/>
            <a:chExt cx="2498576" cy="2448272"/>
          </a:xfrm>
        </p:grpSpPr>
        <p:sp>
          <p:nvSpPr>
            <p:cNvPr id="37" name="Oval 36"/>
            <p:cNvSpPr/>
            <p:nvPr/>
          </p:nvSpPr>
          <p:spPr>
            <a:xfrm>
              <a:off x="1081963" y="249049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268171" y="1782921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1852347" y="1782921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cxnSp>
          <p:nvCxnSpPr>
            <p:cNvPr id="40" name="Straight Connector 39"/>
            <p:cNvCxnSpPr>
              <a:stCxn id="37" idx="3"/>
            </p:cNvCxnSpPr>
            <p:nvPr/>
          </p:nvCxnSpPr>
          <p:spPr>
            <a:xfrm flipH="1">
              <a:off x="844235" y="1029538"/>
              <a:ext cx="371639" cy="7533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37" idx="5"/>
            </p:cNvCxnSpPr>
            <p:nvPr/>
          </p:nvCxnSpPr>
          <p:spPr>
            <a:xfrm>
              <a:off x="1862452" y="1029537"/>
              <a:ext cx="349935" cy="756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/>
          <p:cNvSpPr txBox="1"/>
          <p:nvPr/>
        </p:nvSpPr>
        <p:spPr>
          <a:xfrm>
            <a:off x="1727412" y="3964592"/>
            <a:ext cx="539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69380" y="1186817"/>
            <a:ext cx="603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888082" y="1209018"/>
            <a:ext cx="603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69380" y="2030093"/>
            <a:ext cx="603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566733" y="2058564"/>
            <a:ext cx="603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501774" y="5186965"/>
            <a:ext cx="603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672736" y="5184602"/>
            <a:ext cx="603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734696" y="5168669"/>
            <a:ext cx="603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891797" y="5191383"/>
            <a:ext cx="603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696043" y="5175856"/>
            <a:ext cx="603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881699" y="5164425"/>
            <a:ext cx="603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092527" y="5161618"/>
            <a:ext cx="603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249628" y="5184332"/>
            <a:ext cx="603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685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2" grpId="0"/>
      <p:bldP spid="33" grpId="0"/>
      <p:bldP spid="34" grpId="0"/>
      <p:bldP spid="43" grpId="0"/>
      <p:bldP spid="43" grpId="1"/>
      <p:bldP spid="44" grpId="0"/>
      <p:bldP spid="44" grpId="1"/>
      <p:bldP spid="47" grpId="0"/>
      <p:bldP spid="48" grpId="0"/>
      <p:bldP spid="51" grpId="0"/>
      <p:bldP spid="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57895" y="1660237"/>
            <a:ext cx="9581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chemeClr val="accent5"/>
                </a:solidFill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2" name="Oval 1"/>
          <p:cNvSpPr/>
          <p:nvPr/>
        </p:nvSpPr>
        <p:spPr>
          <a:xfrm>
            <a:off x="2095750" y="1534507"/>
            <a:ext cx="1082456" cy="1082456"/>
          </a:xfrm>
          <a:prstGeom prst="ellipse">
            <a:avLst/>
          </a:prstGeom>
          <a:noFill/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23783" y="2763698"/>
                <a:ext cx="20075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600" dirty="0">
                    <a:solidFill>
                      <a:schemeClr val="accent5"/>
                    </a:solidFill>
                    <a:latin typeface="Comic Sans MS" panose="030F0702030302020204" pitchFamily="66" charset="0"/>
                  </a:rPr>
                  <a:t>17 </a:t>
                </a:r>
                <a14:m>
                  <m:oMath xmlns:m="http://schemas.openxmlformats.org/officeDocument/2006/math">
                    <m:r>
                      <a:rPr lang="en-GB" sz="3600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600" dirty="0">
                    <a:solidFill>
                      <a:schemeClr val="accent5"/>
                    </a:solidFill>
                    <a:latin typeface="Comic Sans MS" panose="030F0702030302020204" pitchFamily="66" charset="0"/>
                  </a:rPr>
                  <a:t> 3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783" y="2763698"/>
                <a:ext cx="2007596" cy="646331"/>
              </a:xfrm>
              <a:prstGeom prst="rect">
                <a:avLst/>
              </a:prstGeom>
              <a:blipFill>
                <a:blip r:embed="rId6"/>
                <a:stretch>
                  <a:fillRect t="-14151" b="-349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 flipH="1">
            <a:off x="1740023" y="2438038"/>
            <a:ext cx="369974" cy="32566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23783" y="712131"/>
                <a:ext cx="20075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600" dirty="0">
                    <a:solidFill>
                      <a:schemeClr val="accent5"/>
                    </a:solidFill>
                    <a:latin typeface="Comic Sans MS" panose="030F0702030302020204" pitchFamily="66" charset="0"/>
                  </a:rPr>
                  <a:t>11 </a:t>
                </a:r>
                <a14:m>
                  <m:oMath xmlns:m="http://schemas.openxmlformats.org/officeDocument/2006/math">
                    <m:r>
                      <a:rPr lang="en-GB" sz="3600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600" dirty="0">
                    <a:solidFill>
                      <a:schemeClr val="accent5"/>
                    </a:solidFill>
                    <a:latin typeface="Comic Sans MS" panose="030F0702030302020204" pitchFamily="66" charset="0"/>
                  </a:rPr>
                  <a:t> 9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783" y="712131"/>
                <a:ext cx="2007596" cy="646331"/>
              </a:xfrm>
              <a:prstGeom prst="rect">
                <a:avLst/>
              </a:prstGeom>
              <a:blipFill>
                <a:blip r:embed="rId7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/>
          <p:cNvCxnSpPr/>
          <p:nvPr/>
        </p:nvCxnSpPr>
        <p:spPr>
          <a:xfrm flipH="1" flipV="1">
            <a:off x="1864311" y="1387773"/>
            <a:ext cx="293584" cy="249797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1830351" y="751228"/>
            <a:ext cx="434386" cy="57245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3337694" y="1654216"/>
            <a:ext cx="369974" cy="32566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868109" y="1027667"/>
                <a:ext cx="20075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600" dirty="0">
                    <a:solidFill>
                      <a:schemeClr val="accent5"/>
                    </a:solidFill>
                    <a:latin typeface="Comic Sans MS" panose="030F0702030302020204" pitchFamily="66" charset="0"/>
                  </a:rPr>
                  <a:t>14 </a:t>
                </a:r>
                <a14:m>
                  <m:oMath xmlns:m="http://schemas.openxmlformats.org/officeDocument/2006/math">
                    <m:r>
                      <a:rPr lang="en-GB" sz="3600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600" dirty="0">
                    <a:solidFill>
                      <a:schemeClr val="accent5"/>
                    </a:solidFill>
                    <a:latin typeface="Comic Sans MS" panose="030F0702030302020204" pitchFamily="66" charset="0"/>
                  </a:rPr>
                  <a:t> 6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8109" y="1027667"/>
                <a:ext cx="2007596" cy="646331"/>
              </a:xfrm>
              <a:prstGeom prst="rect">
                <a:avLst/>
              </a:prstGeom>
              <a:blipFill>
                <a:blip r:embed="rId8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ounded Rectangle 28"/>
          <p:cNvSpPr/>
          <p:nvPr/>
        </p:nvSpPr>
        <p:spPr>
          <a:xfrm>
            <a:off x="4237130" y="1081762"/>
            <a:ext cx="434386" cy="57245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73105" y="1978335"/>
            <a:ext cx="9581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chemeClr val="accent6"/>
                </a:solidFill>
                <a:latin typeface="Comic Sans MS" panose="030F0702030302020204" pitchFamily="66" charset="0"/>
              </a:rPr>
              <a:t>50</a:t>
            </a:r>
          </a:p>
        </p:txBody>
      </p:sp>
      <p:sp>
        <p:nvSpPr>
          <p:cNvPr id="31" name="Oval 30"/>
          <p:cNvSpPr/>
          <p:nvPr/>
        </p:nvSpPr>
        <p:spPr>
          <a:xfrm>
            <a:off x="5310960" y="1852605"/>
            <a:ext cx="1082456" cy="1082456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738993" y="3081796"/>
                <a:ext cx="20075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600" dirty="0">
                    <a:solidFill>
                      <a:schemeClr val="accent6"/>
                    </a:solidFill>
                    <a:latin typeface="Comic Sans MS" panose="030F0702030302020204" pitchFamily="66" charset="0"/>
                  </a:rPr>
                  <a:t>47 </a:t>
                </a:r>
                <a14:m>
                  <m:oMath xmlns:m="http://schemas.openxmlformats.org/officeDocument/2006/math">
                    <m:r>
                      <a:rPr lang="en-GB" sz="36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600" dirty="0">
                    <a:solidFill>
                      <a:schemeClr val="accent6"/>
                    </a:solidFill>
                    <a:latin typeface="Comic Sans MS" panose="030F0702030302020204" pitchFamily="66" charset="0"/>
                  </a:rPr>
                  <a:t> 3</a:t>
                </a: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8993" y="3081796"/>
                <a:ext cx="2007596" cy="646331"/>
              </a:xfrm>
              <a:prstGeom prst="rect">
                <a:avLst/>
              </a:prstGeom>
              <a:blipFill>
                <a:blip r:embed="rId9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Connector 32"/>
          <p:cNvCxnSpPr/>
          <p:nvPr/>
        </p:nvCxnSpPr>
        <p:spPr>
          <a:xfrm flipH="1">
            <a:off x="4955233" y="2756136"/>
            <a:ext cx="369974" cy="32566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153719" y="3243959"/>
                <a:ext cx="20075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600" dirty="0">
                    <a:solidFill>
                      <a:schemeClr val="accent6"/>
                    </a:solidFill>
                    <a:latin typeface="Comic Sans MS" panose="030F0702030302020204" pitchFamily="66" charset="0"/>
                  </a:rPr>
                  <a:t>44 </a:t>
                </a:r>
                <a14:m>
                  <m:oMath xmlns:m="http://schemas.openxmlformats.org/officeDocument/2006/math">
                    <m:r>
                      <a:rPr lang="en-GB" sz="36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600" dirty="0">
                    <a:solidFill>
                      <a:schemeClr val="accent6"/>
                    </a:solidFill>
                    <a:latin typeface="Comic Sans MS" panose="030F0702030302020204" pitchFamily="66" charset="0"/>
                  </a:rPr>
                  <a:t> 6</a:t>
                </a: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3719" y="3243959"/>
                <a:ext cx="2007596" cy="646331"/>
              </a:xfrm>
              <a:prstGeom prst="rect">
                <a:avLst/>
              </a:prstGeom>
              <a:blipFill>
                <a:blip r:embed="rId10"/>
                <a:stretch>
                  <a:fillRect t="-14151" b="-349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Connector 34"/>
          <p:cNvCxnSpPr/>
          <p:nvPr/>
        </p:nvCxnSpPr>
        <p:spPr>
          <a:xfrm flipH="1" flipV="1">
            <a:off x="6384168" y="2910148"/>
            <a:ext cx="293584" cy="249797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Rounded Rectangle 35"/>
          <p:cNvSpPr/>
          <p:nvPr/>
        </p:nvSpPr>
        <p:spPr>
          <a:xfrm>
            <a:off x="7583644" y="3280897"/>
            <a:ext cx="434386" cy="57245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 flipH="1">
            <a:off x="6552904" y="1972314"/>
            <a:ext cx="369974" cy="32566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083319" y="1345765"/>
                <a:ext cx="20075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600" dirty="0">
                    <a:solidFill>
                      <a:schemeClr val="accent6"/>
                    </a:solidFill>
                    <a:latin typeface="Comic Sans MS" panose="030F0702030302020204" pitchFamily="66" charset="0"/>
                  </a:rPr>
                  <a:t>4   </a:t>
                </a:r>
                <a14:m>
                  <m:oMath xmlns:m="http://schemas.openxmlformats.org/officeDocument/2006/math">
                    <m:r>
                      <a:rPr lang="en-GB" sz="36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600" dirty="0">
                    <a:solidFill>
                      <a:schemeClr val="accent6"/>
                    </a:solidFill>
                    <a:latin typeface="Comic Sans MS" panose="030F0702030302020204" pitchFamily="66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3319" y="1345765"/>
                <a:ext cx="2007596" cy="646331"/>
              </a:xfrm>
              <a:prstGeom prst="rect">
                <a:avLst/>
              </a:prstGeom>
              <a:blipFill>
                <a:blip r:embed="rId11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ounded Rectangle 38"/>
          <p:cNvSpPr/>
          <p:nvPr/>
        </p:nvSpPr>
        <p:spPr>
          <a:xfrm>
            <a:off x="6869924" y="1413338"/>
            <a:ext cx="355066" cy="48366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5133516" y="3140409"/>
            <a:ext cx="434386" cy="57245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7658118" y="1405881"/>
            <a:ext cx="355066" cy="48366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006315" y="4085972"/>
            <a:ext cx="9581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chemeClr val="accent2"/>
                </a:solidFill>
                <a:latin typeface="Comic Sans MS" panose="030F0702030302020204" pitchFamily="66" charset="0"/>
              </a:rPr>
              <a:t>70</a:t>
            </a:r>
          </a:p>
        </p:txBody>
      </p:sp>
      <p:sp>
        <p:nvSpPr>
          <p:cNvPr id="43" name="Oval 42"/>
          <p:cNvSpPr/>
          <p:nvPr/>
        </p:nvSpPr>
        <p:spPr>
          <a:xfrm>
            <a:off x="3944170" y="3960242"/>
            <a:ext cx="1082456" cy="1082456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2372203" y="5189433"/>
                <a:ext cx="20075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600" dirty="0">
                    <a:solidFill>
                      <a:schemeClr val="accent2"/>
                    </a:solidFill>
                    <a:latin typeface="Comic Sans MS" panose="030F0702030302020204" pitchFamily="66" charset="0"/>
                  </a:rPr>
                  <a:t>67 </a:t>
                </a:r>
                <a14:m>
                  <m:oMath xmlns:m="http://schemas.openxmlformats.org/officeDocument/2006/math">
                    <m:r>
                      <a:rPr lang="en-GB" sz="36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600" dirty="0">
                    <a:solidFill>
                      <a:schemeClr val="accent2"/>
                    </a:solidFill>
                    <a:latin typeface="Comic Sans MS" panose="030F0702030302020204" pitchFamily="66" charset="0"/>
                  </a:rPr>
                  <a:t> 3</a:t>
                </a: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2203" y="5189433"/>
                <a:ext cx="2007596" cy="646331"/>
              </a:xfrm>
              <a:prstGeom prst="rect">
                <a:avLst/>
              </a:prstGeom>
              <a:blipFill>
                <a:blip r:embed="rId12"/>
                <a:stretch>
                  <a:fillRect t="-14151" b="-349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Connector 44"/>
          <p:cNvCxnSpPr/>
          <p:nvPr/>
        </p:nvCxnSpPr>
        <p:spPr>
          <a:xfrm flipH="1">
            <a:off x="3588443" y="4863773"/>
            <a:ext cx="369974" cy="32566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413990" y="4944417"/>
                <a:ext cx="20075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36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600" dirty="0">
                    <a:solidFill>
                      <a:schemeClr val="accent2"/>
                    </a:solidFill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3990" y="4944417"/>
                <a:ext cx="2007596" cy="64633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Connector 46"/>
          <p:cNvCxnSpPr>
            <a:stCxn id="46" idx="1"/>
          </p:cNvCxnSpPr>
          <p:nvPr/>
        </p:nvCxnSpPr>
        <p:spPr>
          <a:xfrm flipH="1" flipV="1">
            <a:off x="5017378" y="5017786"/>
            <a:ext cx="396612" cy="24979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6754827" y="4981355"/>
            <a:ext cx="434386" cy="57245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3178206" y="4291699"/>
            <a:ext cx="588150" cy="20977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1758760" y="3645368"/>
                <a:ext cx="20075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600" dirty="0">
                    <a:solidFill>
                      <a:schemeClr val="accent2"/>
                    </a:solidFill>
                    <a:latin typeface="Comic Sans MS" panose="030F0702030302020204" pitchFamily="66" charset="0"/>
                  </a:rPr>
                  <a:t>61 </a:t>
                </a:r>
                <a14:m>
                  <m:oMath xmlns:m="http://schemas.openxmlformats.org/officeDocument/2006/math">
                    <m:r>
                      <a:rPr lang="en-GB" sz="36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600" dirty="0">
                    <a:solidFill>
                      <a:schemeClr val="accent2"/>
                    </a:solidFill>
                    <a:latin typeface="Comic Sans MS" panose="030F0702030302020204" pitchFamily="66" charset="0"/>
                  </a:rPr>
                  <a:t> 9 </a:t>
                </a: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8760" y="3645368"/>
                <a:ext cx="2007596" cy="646331"/>
              </a:xfrm>
              <a:prstGeom prst="rect">
                <a:avLst/>
              </a:prstGeom>
              <a:blipFill>
                <a:blip r:embed="rId14"/>
                <a:stretch>
                  <a:fillRect t="-15094" r="-4863" b="-349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ounded Rectangle 50"/>
          <p:cNvSpPr/>
          <p:nvPr/>
        </p:nvSpPr>
        <p:spPr>
          <a:xfrm>
            <a:off x="2011699" y="3726378"/>
            <a:ext cx="607681" cy="48366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3766726" y="5267582"/>
            <a:ext cx="434386" cy="57245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5596529" y="4981355"/>
            <a:ext cx="434386" cy="57245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951986" y="493386"/>
            <a:ext cx="747045" cy="747045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5015781" y="642357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962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6" grpId="0" animBg="1"/>
      <p:bldP spid="26" grpId="1" animBg="1"/>
      <p:bldP spid="28" grpId="0"/>
      <p:bldP spid="29" grpId="0" animBg="1"/>
      <p:bldP spid="29" grpId="1" animBg="1"/>
      <p:bldP spid="30" grpId="0"/>
      <p:bldP spid="31" grpId="0" animBg="1"/>
      <p:bldP spid="32" grpId="0"/>
      <p:bldP spid="34" grpId="0"/>
      <p:bldP spid="36" grpId="0" animBg="1"/>
      <p:bldP spid="36" grpId="1" animBg="1"/>
      <p:bldP spid="38" grpId="0"/>
      <p:bldP spid="39" grpId="0" animBg="1"/>
      <p:bldP spid="40" grpId="0" animBg="1"/>
      <p:bldP spid="40" grpId="1" animBg="1"/>
      <p:bldP spid="41" grpId="0" animBg="1"/>
      <p:bldP spid="42" grpId="0"/>
      <p:bldP spid="43" grpId="0" animBg="1"/>
      <p:bldP spid="44" grpId="0"/>
      <p:bldP spid="46" grpId="0"/>
      <p:bldP spid="48" grpId="0" animBg="1"/>
      <p:bldP spid="50" grpId="0"/>
      <p:bldP spid="51" grpId="0" animBg="1"/>
      <p:bldP spid="51" grpId="1" animBg="1"/>
      <p:bldP spid="52" grpId="0" animBg="1"/>
      <p:bldP spid="52" grpId="1" animBg="1"/>
      <p:bldP spid="54" grpId="0" animBg="1"/>
      <p:bldP spid="60" grpId="0"/>
      <p:bldP spid="60" grpId="1"/>
      <p:bldP spid="60" grpId="2"/>
      <p:bldP spid="60" grpId="3"/>
      <p:bldP spid="60" grpId="4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1324706" y="2100507"/>
            <a:ext cx="6307015" cy="30067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GB" dirty="0">
                <a:latin typeface="Comic Sans MS" panose="030F0702030302020204" pitchFamily="66" charset="0"/>
                <a:cs typeface="Calibri" panose="020F0502020204030204" pitchFamily="34" charset="0"/>
              </a:rPr>
              <a:t>Can you add any more equations to any of your numbers?</a:t>
            </a:r>
          </a:p>
        </p:txBody>
      </p:sp>
    </p:spTree>
    <p:extLst>
      <p:ext uri="{BB962C8B-B14F-4D97-AF65-F5344CB8AC3E}">
        <p14:creationId xmlns:p14="http://schemas.microsoft.com/office/powerpoint/2010/main" val="378224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uble Wave 9"/>
          <p:cNvSpPr/>
          <p:nvPr/>
        </p:nvSpPr>
        <p:spPr>
          <a:xfrm rot="5400000">
            <a:off x="1476084" y="153652"/>
            <a:ext cx="5569530" cy="5262228"/>
          </a:xfrm>
          <a:prstGeom prst="doubleWave">
            <a:avLst>
              <a:gd name="adj1" fmla="val 2419"/>
              <a:gd name="adj2" fmla="val 0"/>
            </a:avLst>
          </a:prstGeom>
          <a:blipFill>
            <a:blip r:embed="rId4"/>
            <a:tile tx="0" ty="0" sx="100000" sy="100000" flip="none" algn="tl"/>
          </a:blip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5344" y="206797"/>
            <a:ext cx="747045" cy="747045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5479139" y="355768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199453" y="4599739"/>
            <a:ext cx="524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18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653067" y="4599739"/>
            <a:ext cx="576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25</a:t>
            </a:r>
          </a:p>
        </p:txBody>
      </p:sp>
      <p:sp>
        <p:nvSpPr>
          <p:cNvPr id="67" name="Curved Down Arrow 66"/>
          <p:cNvSpPr/>
          <p:nvPr/>
        </p:nvSpPr>
        <p:spPr>
          <a:xfrm rot="5400000">
            <a:off x="2002488" y="3292026"/>
            <a:ext cx="813208" cy="1887415"/>
          </a:xfrm>
          <a:prstGeom prst="leftBracket">
            <a:avLst>
              <a:gd name="adj" fmla="val 112467"/>
            </a:avLst>
          </a:prstGeom>
          <a:noFill/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8" name="Curved Down Arrow 67"/>
          <p:cNvSpPr/>
          <p:nvPr/>
        </p:nvSpPr>
        <p:spPr>
          <a:xfrm rot="5400000">
            <a:off x="4762983" y="2477560"/>
            <a:ext cx="813210" cy="3516346"/>
          </a:xfrm>
          <a:prstGeom prst="leftBracket">
            <a:avLst>
              <a:gd name="adj" fmla="val 216202"/>
            </a:avLst>
          </a:prstGeom>
          <a:noFill/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1998815" y="3367463"/>
                <a:ext cx="8205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2</a:t>
                </a: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8815" y="3367463"/>
                <a:ext cx="820555" cy="461665"/>
              </a:xfrm>
              <a:prstGeom prst="rect">
                <a:avLst/>
              </a:prstGeom>
              <a:blipFill>
                <a:blip r:embed="rId8"/>
                <a:stretch>
                  <a:fillRect t="-10526" r="-2985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4437686" y="3371706"/>
                <a:ext cx="8205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5</a:t>
                </a: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7686" y="3371706"/>
                <a:ext cx="820555" cy="461665"/>
              </a:xfrm>
              <a:prstGeom prst="rect">
                <a:avLst/>
              </a:prstGeom>
              <a:blipFill>
                <a:blip r:embed="rId9"/>
                <a:stretch>
                  <a:fillRect t="-10526" r="-2963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 flipV="1">
            <a:off x="2691600" y="2902545"/>
            <a:ext cx="595225" cy="56670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 flipV="1">
            <a:off x="3850758" y="2917437"/>
            <a:ext cx="654880" cy="5667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634634" y="3029686"/>
            <a:ext cx="1058605" cy="759000"/>
            <a:chOff x="1075921" y="2675018"/>
            <a:chExt cx="1058605" cy="7590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75921" y="2675018"/>
              <a:ext cx="1058605" cy="759000"/>
            </a:xfrm>
            <a:prstGeom prst="rect">
              <a:avLst/>
            </a:prstGeom>
          </p:spPr>
        </p:pic>
        <p:sp>
          <p:nvSpPr>
            <p:cNvPr id="58" name="TextBox 57"/>
            <p:cNvSpPr txBox="1"/>
            <p:nvPr/>
          </p:nvSpPr>
          <p:spPr>
            <a:xfrm>
              <a:off x="1251779" y="2831232"/>
              <a:ext cx="701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latin typeface="Comic Sans MS" panose="030F0702030302020204" pitchFamily="66" charset="0"/>
                </a:rPr>
                <a:t>20</a:t>
              </a:r>
            </a:p>
          </p:txBody>
        </p:sp>
      </p:grpSp>
      <p:pic>
        <p:nvPicPr>
          <p:cNvPr id="80" name="Picture 7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2253" y="1785778"/>
            <a:ext cx="1058605" cy="759000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2952" y="806762"/>
            <a:ext cx="1058605" cy="759000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68269" y="3006233"/>
            <a:ext cx="1058605" cy="759000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238596">
            <a:off x="6320250" y="1943780"/>
            <a:ext cx="1058605" cy="759000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0613372">
            <a:off x="6472651" y="921641"/>
            <a:ext cx="1058605" cy="759000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20" y="3753311"/>
            <a:ext cx="1109034" cy="1032549"/>
          </a:xfrm>
          <a:prstGeom prst="rect">
            <a:avLst/>
          </a:prstGeom>
        </p:spPr>
      </p:pic>
      <p:sp>
        <p:nvSpPr>
          <p:cNvPr id="85" name="TextBox 84"/>
          <p:cNvSpPr txBox="1"/>
          <p:nvPr/>
        </p:nvSpPr>
        <p:spPr>
          <a:xfrm>
            <a:off x="904665" y="1931662"/>
            <a:ext cx="689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30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1071315" y="963093"/>
            <a:ext cx="689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40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6629369" y="1093759"/>
            <a:ext cx="689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50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6513941" y="2112954"/>
            <a:ext cx="689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60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6927762" y="3170360"/>
            <a:ext cx="689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70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294560" y="2132118"/>
            <a:ext cx="541020" cy="72982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1799024" y="2173062"/>
                <a:ext cx="357561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4000" dirty="0">
                    <a:latin typeface="Comic Sans MS" panose="030F0702030302020204" pitchFamily="66" charset="0"/>
                  </a:rPr>
                  <a:t>18 </a:t>
                </a:r>
                <a14:m>
                  <m:oMath xmlns:m="http://schemas.openxmlformats.org/officeDocument/2006/math">
                    <m:r>
                      <a:rPr lang="en-GB" sz="40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40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4000" b="0" i="0" dirty="0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GB" sz="40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4000" dirty="0">
                    <a:latin typeface="Comic Sans MS" panose="030F0702030302020204" pitchFamily="66" charset="0"/>
                  </a:rPr>
                  <a:t> 25</a:t>
                </a:r>
                <a:endParaRPr lang="en-GB" sz="2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9024" y="2173062"/>
                <a:ext cx="3575614" cy="707886"/>
              </a:xfrm>
              <a:prstGeom prst="rect">
                <a:avLst/>
              </a:prstGeom>
              <a:blipFill>
                <a:blip r:embed="rId12"/>
                <a:stretch>
                  <a:fillRect t="-15385" b="-350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TextBox 76"/>
          <p:cNvSpPr txBox="1"/>
          <p:nvPr/>
        </p:nvSpPr>
        <p:spPr>
          <a:xfrm>
            <a:off x="3214558" y="2157133"/>
            <a:ext cx="701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Comic Sans MS" panose="030F0702030302020204" pitchFamily="66" charset="0"/>
              </a:rPr>
              <a:t>7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966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0.00046 C 0.02396 0.00926 0.05208 0.00695 0.07639 0.0169 C 0.09184 0.02245 0.12864 0.02546 0.14843 0.04352 C 0.16979 0.06505 0.17899 0.06945 0.18802 0.08611 C 0.20295 0.11435 0.22864 0.1507 0.24323 0.17847 " pathEditMode="relative" rAng="2160000" ptsTypes="AAAAA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34" y="752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047 L 0.054 -0.02476 C 0.06528 -0.03032 0.0823 -0.0331 0.10018 -0.0331 C 0.12014 -0.0331 0.13646 -0.03032 0.14775 -0.02476 L 0.20209 0.00047 " pathEditMode="relative" rAng="0" ptsTypes="AAAAA">
                                      <p:cBhvr>
                                        <p:cTn id="2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04" y="-169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209 0.00046 L 0.30504 -0.03426 C 0.32657 -0.04213 0.35868 -0.0456 0.39254 -0.0456 C 0.43091 -0.0456 0.46164 -0.04213 0.48334 -0.03426 L 0.58664 0.00046 " pathEditMode="relative" rAng="0" ptsTypes="AAAAA">
                                      <p:cBhvr>
                                        <p:cTn id="35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19" y="-2315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6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0" grpId="1"/>
      <p:bldP spid="67" grpId="0" animBg="1"/>
      <p:bldP spid="68" grpId="0" animBg="1"/>
      <p:bldP spid="69" grpId="0"/>
      <p:bldP spid="70" grpId="0"/>
      <p:bldP spid="13" grpId="0" animBg="1"/>
      <p:bldP spid="90" grpId="0"/>
      <p:bldP spid="7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uble Wave 3">
            <a:extLst>
              <a:ext uri="{FF2B5EF4-FFF2-40B4-BE49-F238E27FC236}">
                <a16:creationId xmlns:a16="http://schemas.microsoft.com/office/drawing/2014/main" id="{52EE97D8-B400-4A27-8986-142B14E53576}"/>
              </a:ext>
            </a:extLst>
          </p:cNvPr>
          <p:cNvSpPr/>
          <p:nvPr/>
        </p:nvSpPr>
        <p:spPr>
          <a:xfrm rot="5400000">
            <a:off x="1476084" y="153652"/>
            <a:ext cx="5569530" cy="5262228"/>
          </a:xfrm>
          <a:prstGeom prst="doubleWave">
            <a:avLst>
              <a:gd name="adj1" fmla="val 2419"/>
              <a:gd name="adj2" fmla="val 0"/>
            </a:avLst>
          </a:prstGeom>
          <a:blipFill>
            <a:blip r:embed="rId2"/>
            <a:tile tx="0" ty="0" sx="100000" sy="100000" flip="none" algn="tl"/>
          </a:blip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92545C-CD01-456B-8A94-D2DE71CB6A34}"/>
              </a:ext>
            </a:extLst>
          </p:cNvPr>
          <p:cNvSpPr txBox="1"/>
          <p:nvPr/>
        </p:nvSpPr>
        <p:spPr>
          <a:xfrm>
            <a:off x="1091841" y="4191438"/>
            <a:ext cx="658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1"/>
                </a:solidFill>
                <a:latin typeface="Comic Sans MS" panose="030F0702030302020204" pitchFamily="66" charset="0"/>
              </a:rPr>
              <a:t>27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AD91BD-4752-4620-9C7E-5D269908CAD7}"/>
              </a:ext>
            </a:extLst>
          </p:cNvPr>
          <p:cNvSpPr txBox="1"/>
          <p:nvPr/>
        </p:nvSpPr>
        <p:spPr>
          <a:xfrm>
            <a:off x="6653067" y="4191438"/>
            <a:ext cx="576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1"/>
                </a:solidFill>
                <a:latin typeface="Comic Sans MS" panose="030F0702030302020204" pitchFamily="66" charset="0"/>
              </a:rPr>
              <a:t>34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91ADA93-FF61-49D6-BD4D-E3F4C20E0FEE}"/>
              </a:ext>
            </a:extLst>
          </p:cNvPr>
          <p:cNvGrpSpPr/>
          <p:nvPr/>
        </p:nvGrpSpPr>
        <p:grpSpPr>
          <a:xfrm>
            <a:off x="3027439" y="3466588"/>
            <a:ext cx="1058605" cy="759000"/>
            <a:chOff x="1075921" y="2675018"/>
            <a:chExt cx="1058605" cy="75900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8C91A87-FE9F-48B5-AFD8-CB5D00ECC4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75921" y="2675018"/>
              <a:ext cx="1058605" cy="75900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D5C25F6-8843-48A4-ABD2-BFD9A2DB9045}"/>
                </a:ext>
              </a:extLst>
            </p:cNvPr>
            <p:cNvSpPr txBox="1"/>
            <p:nvPr/>
          </p:nvSpPr>
          <p:spPr>
            <a:xfrm>
              <a:off x="1251779" y="2831232"/>
              <a:ext cx="701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latin typeface="Comic Sans MS" panose="030F0702030302020204" pitchFamily="66" charset="0"/>
                </a:rPr>
                <a:t>20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0CD302CB-6F12-419D-8BBC-03F843E39B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754" y="1288469"/>
            <a:ext cx="1058605" cy="759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DE713BA-D960-4EDE-9AEF-D7AD7E793B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453" y="309453"/>
            <a:ext cx="1058605" cy="759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A074178-4E50-494B-B679-041EB3F401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5956" y="2358375"/>
            <a:ext cx="1058605" cy="759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BE76BAC-11CE-4002-B7FF-B250056F0A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38596">
            <a:off x="6312265" y="1329195"/>
            <a:ext cx="1058605" cy="759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F03E3B3-1CBC-4F77-B4F8-A442A3484A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13372">
            <a:off x="6464666" y="307056"/>
            <a:ext cx="1058605" cy="7590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3B66443-4158-4363-82FA-DF52B422C0D2}"/>
              </a:ext>
            </a:extLst>
          </p:cNvPr>
          <p:cNvSpPr txBox="1"/>
          <p:nvPr/>
        </p:nvSpPr>
        <p:spPr>
          <a:xfrm>
            <a:off x="929166" y="1434353"/>
            <a:ext cx="689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30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7ABCCCE-373E-429C-BC04-32A6A0B96769}"/>
              </a:ext>
            </a:extLst>
          </p:cNvPr>
          <p:cNvSpPr txBox="1"/>
          <p:nvPr/>
        </p:nvSpPr>
        <p:spPr>
          <a:xfrm>
            <a:off x="1095816" y="465784"/>
            <a:ext cx="689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40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51B1E9D-90C4-4159-B3CF-1719C8E642AD}"/>
              </a:ext>
            </a:extLst>
          </p:cNvPr>
          <p:cNvSpPr txBox="1"/>
          <p:nvPr/>
        </p:nvSpPr>
        <p:spPr>
          <a:xfrm>
            <a:off x="6621384" y="479174"/>
            <a:ext cx="689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50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9732336-51A4-4AE3-A9C6-19AA57DD5396}"/>
              </a:ext>
            </a:extLst>
          </p:cNvPr>
          <p:cNvSpPr txBox="1"/>
          <p:nvPr/>
        </p:nvSpPr>
        <p:spPr>
          <a:xfrm>
            <a:off x="6505956" y="1498369"/>
            <a:ext cx="689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60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BF602EA-EAE1-439A-AFBE-5950DF94C47D}"/>
              </a:ext>
            </a:extLst>
          </p:cNvPr>
          <p:cNvSpPr txBox="1"/>
          <p:nvPr/>
        </p:nvSpPr>
        <p:spPr>
          <a:xfrm>
            <a:off x="6665449" y="2522502"/>
            <a:ext cx="689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70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26226A9-69BB-4B90-9405-7F556072CE90}"/>
              </a:ext>
            </a:extLst>
          </p:cNvPr>
          <p:cNvSpPr txBox="1"/>
          <p:nvPr/>
        </p:nvSpPr>
        <p:spPr>
          <a:xfrm>
            <a:off x="1366963" y="3680692"/>
            <a:ext cx="524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18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3F7AD8C-25C4-40CC-8659-DA83ED3A58C5}"/>
              </a:ext>
            </a:extLst>
          </p:cNvPr>
          <p:cNvSpPr txBox="1"/>
          <p:nvPr/>
        </p:nvSpPr>
        <p:spPr>
          <a:xfrm>
            <a:off x="6820577" y="3680692"/>
            <a:ext cx="576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25</a:t>
            </a:r>
          </a:p>
        </p:txBody>
      </p:sp>
      <p:sp>
        <p:nvSpPr>
          <p:cNvPr id="33" name="Curved Down Arrow 66">
            <a:extLst>
              <a:ext uri="{FF2B5EF4-FFF2-40B4-BE49-F238E27FC236}">
                <a16:creationId xmlns:a16="http://schemas.microsoft.com/office/drawing/2014/main" id="{55830625-FC73-4FBA-B39A-CE9936A73785}"/>
              </a:ext>
            </a:extLst>
          </p:cNvPr>
          <p:cNvSpPr/>
          <p:nvPr/>
        </p:nvSpPr>
        <p:spPr>
          <a:xfrm rot="5400000">
            <a:off x="2169998" y="2372979"/>
            <a:ext cx="813208" cy="1887415"/>
          </a:xfrm>
          <a:prstGeom prst="leftBracket">
            <a:avLst>
              <a:gd name="adj" fmla="val 112467"/>
            </a:avLst>
          </a:prstGeom>
          <a:noFill/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Curved Down Arrow 67">
            <a:extLst>
              <a:ext uri="{FF2B5EF4-FFF2-40B4-BE49-F238E27FC236}">
                <a16:creationId xmlns:a16="http://schemas.microsoft.com/office/drawing/2014/main" id="{3BD2034A-E848-42D0-A544-0E2F396B5E12}"/>
              </a:ext>
            </a:extLst>
          </p:cNvPr>
          <p:cNvSpPr/>
          <p:nvPr/>
        </p:nvSpPr>
        <p:spPr>
          <a:xfrm rot="5400000">
            <a:off x="4930493" y="1558513"/>
            <a:ext cx="813210" cy="3516346"/>
          </a:xfrm>
          <a:prstGeom prst="leftBracket">
            <a:avLst>
              <a:gd name="adj" fmla="val 216202"/>
            </a:avLst>
          </a:prstGeom>
          <a:noFill/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50BB379-1BA7-4961-B7DF-4F20D2912ED8}"/>
                  </a:ext>
                </a:extLst>
              </p:cNvPr>
              <p:cNvSpPr txBox="1"/>
              <p:nvPr/>
            </p:nvSpPr>
            <p:spPr>
              <a:xfrm>
                <a:off x="2166325" y="2448416"/>
                <a:ext cx="8205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2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50BB379-1BA7-4961-B7DF-4F20D2912E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6325" y="2448416"/>
                <a:ext cx="820555" cy="461665"/>
              </a:xfrm>
              <a:prstGeom prst="rect">
                <a:avLst/>
              </a:prstGeom>
              <a:blipFill>
                <a:blip r:embed="rId7"/>
                <a:stretch>
                  <a:fillRect t="-10667" r="-2963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8C6DAE6-3CF6-4372-B959-E02F1B6002C8}"/>
                  </a:ext>
                </a:extLst>
              </p:cNvPr>
              <p:cNvSpPr txBox="1"/>
              <p:nvPr/>
            </p:nvSpPr>
            <p:spPr>
              <a:xfrm>
                <a:off x="4605196" y="2452659"/>
                <a:ext cx="8205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5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8C6DAE6-3CF6-4372-B959-E02F1B6002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5196" y="2452659"/>
                <a:ext cx="820555" cy="461665"/>
              </a:xfrm>
              <a:prstGeom prst="rect">
                <a:avLst/>
              </a:prstGeom>
              <a:blipFill>
                <a:blip r:embed="rId8"/>
                <a:stretch>
                  <a:fillRect t="-10526" r="-2963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409E6A3-102F-422D-9801-B302DF82313C}"/>
              </a:ext>
            </a:extLst>
          </p:cNvPr>
          <p:cNvCxnSpPr/>
          <p:nvPr/>
        </p:nvCxnSpPr>
        <p:spPr>
          <a:xfrm flipV="1">
            <a:off x="2859110" y="1983498"/>
            <a:ext cx="595225" cy="56670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B1F4817-3B78-4F92-B87D-4AA8324DBE4B}"/>
              </a:ext>
            </a:extLst>
          </p:cNvPr>
          <p:cNvCxnSpPr/>
          <p:nvPr/>
        </p:nvCxnSpPr>
        <p:spPr>
          <a:xfrm flipH="1" flipV="1">
            <a:off x="4018268" y="1998390"/>
            <a:ext cx="654880" cy="5667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9" name="Picture 38">
            <a:extLst>
              <a:ext uri="{FF2B5EF4-FFF2-40B4-BE49-F238E27FC236}">
                <a16:creationId xmlns:a16="http://schemas.microsoft.com/office/drawing/2014/main" id="{3E381546-A11E-446D-BCA9-9E32234E0B5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30" y="2834264"/>
            <a:ext cx="1109034" cy="1032549"/>
          </a:xfrm>
          <a:prstGeom prst="rect">
            <a:avLst/>
          </a:prstGeom>
        </p:spPr>
      </p:pic>
      <p:sp>
        <p:nvSpPr>
          <p:cNvPr id="41" name="Rounded Rectangle 12">
            <a:extLst>
              <a:ext uri="{FF2B5EF4-FFF2-40B4-BE49-F238E27FC236}">
                <a16:creationId xmlns:a16="http://schemas.microsoft.com/office/drawing/2014/main" id="{7573CE50-0197-4952-BB44-822DFD1537E2}"/>
              </a:ext>
            </a:extLst>
          </p:cNvPr>
          <p:cNvSpPr/>
          <p:nvPr/>
        </p:nvSpPr>
        <p:spPr>
          <a:xfrm>
            <a:off x="3462070" y="1213071"/>
            <a:ext cx="541020" cy="72982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AA65C41-2D86-47DB-95F8-804DFD69E0E1}"/>
                  </a:ext>
                </a:extLst>
              </p:cNvPr>
              <p:cNvSpPr txBox="1"/>
              <p:nvPr/>
            </p:nvSpPr>
            <p:spPr>
              <a:xfrm>
                <a:off x="1966534" y="1254015"/>
                <a:ext cx="357561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4000" dirty="0">
                    <a:latin typeface="Comic Sans MS" panose="030F0702030302020204" pitchFamily="66" charset="0"/>
                  </a:rPr>
                  <a:t>18 </a:t>
                </a:r>
                <a14:m>
                  <m:oMath xmlns:m="http://schemas.openxmlformats.org/officeDocument/2006/math">
                    <m:r>
                      <a:rPr lang="en-GB" sz="40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40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4000" b="0" i="0" dirty="0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GB" sz="40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4000" dirty="0">
                    <a:latin typeface="Comic Sans MS" panose="030F0702030302020204" pitchFamily="66" charset="0"/>
                  </a:rPr>
                  <a:t> 25</a:t>
                </a:r>
                <a:endParaRPr lang="en-GB" sz="2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AA65C41-2D86-47DB-95F8-804DFD69E0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6534" y="1254015"/>
                <a:ext cx="3575614" cy="707886"/>
              </a:xfrm>
              <a:prstGeom prst="rect">
                <a:avLst/>
              </a:prstGeom>
              <a:blipFill>
                <a:blip r:embed="rId10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>
            <a:extLst>
              <a:ext uri="{FF2B5EF4-FFF2-40B4-BE49-F238E27FC236}">
                <a16:creationId xmlns:a16="http://schemas.microsoft.com/office/drawing/2014/main" id="{B89232B5-8D0B-4F6C-81FF-1D085F5B1509}"/>
              </a:ext>
            </a:extLst>
          </p:cNvPr>
          <p:cNvSpPr txBox="1"/>
          <p:nvPr/>
        </p:nvSpPr>
        <p:spPr>
          <a:xfrm>
            <a:off x="3382068" y="1238086"/>
            <a:ext cx="701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Comic Sans MS" panose="030F0702030302020204" pitchFamily="66" charset="0"/>
              </a:rPr>
              <a:t>7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6584B20-738C-4CEF-BDEF-6DC5F2312A94}"/>
              </a:ext>
            </a:extLst>
          </p:cNvPr>
          <p:cNvSpPr txBox="1"/>
          <p:nvPr/>
        </p:nvSpPr>
        <p:spPr>
          <a:xfrm>
            <a:off x="1000886" y="4702184"/>
            <a:ext cx="658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2"/>
                </a:solidFill>
                <a:latin typeface="Comic Sans MS" panose="030F0702030302020204" pitchFamily="66" charset="0"/>
              </a:rPr>
              <a:t>53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DB8D868-B109-44ED-B598-B220403605FF}"/>
              </a:ext>
            </a:extLst>
          </p:cNvPr>
          <p:cNvSpPr txBox="1"/>
          <p:nvPr/>
        </p:nvSpPr>
        <p:spPr>
          <a:xfrm>
            <a:off x="6602932" y="4702184"/>
            <a:ext cx="576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2"/>
                </a:solidFill>
                <a:latin typeface="Comic Sans MS" panose="030F0702030302020204" pitchFamily="66" charset="0"/>
              </a:rPr>
              <a:t>61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E66774E-7DF2-478D-B9BA-166B6090CB87}"/>
              </a:ext>
            </a:extLst>
          </p:cNvPr>
          <p:cNvSpPr txBox="1"/>
          <p:nvPr/>
        </p:nvSpPr>
        <p:spPr>
          <a:xfrm>
            <a:off x="1113292" y="5212930"/>
            <a:ext cx="658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6"/>
                </a:solidFill>
                <a:latin typeface="Comic Sans MS" panose="030F0702030302020204" pitchFamily="66" charset="0"/>
              </a:rPr>
              <a:t>49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C4BF8B5-BE20-4E2F-B5DB-ACC01514A7B9}"/>
              </a:ext>
            </a:extLst>
          </p:cNvPr>
          <p:cNvSpPr txBox="1"/>
          <p:nvPr/>
        </p:nvSpPr>
        <p:spPr>
          <a:xfrm>
            <a:off x="6715338" y="5212930"/>
            <a:ext cx="576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6"/>
                </a:solidFill>
                <a:latin typeface="Comic Sans MS" panose="030F0702030302020204" pitchFamily="66" charset="0"/>
              </a:rPr>
              <a:t>58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77603" y="108797"/>
            <a:ext cx="7737231" cy="175638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GB" sz="3600" dirty="0">
                <a:latin typeface="Comic Sans MS" panose="030F0702030302020204" pitchFamily="66" charset="0"/>
                <a:cs typeface="Calibri" panose="020F0502020204030204" pitchFamily="34" charset="0"/>
              </a:rPr>
              <a:t>Have a go at being</a:t>
            </a:r>
            <a:r>
              <a:rPr lang="en-GB" sz="3200" dirty="0"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  <a:br>
              <a:rPr lang="en-GB" sz="3200" dirty="0">
                <a:latin typeface="Comic Sans MS" panose="030F0702030302020204" pitchFamily="66" charset="0"/>
                <a:cs typeface="Calibri" panose="020F0502020204030204" pitchFamily="34" charset="0"/>
              </a:rPr>
            </a:br>
            <a:r>
              <a:rPr lang="en-GB" sz="3600" dirty="0">
                <a:latin typeface="Comic Sans MS" panose="030F0702030302020204" pitchFamily="66" charset="0"/>
                <a:cs typeface="Calibri" panose="020F0502020204030204" pitchFamily="34" charset="0"/>
              </a:rPr>
              <a:t>the frog</a:t>
            </a:r>
          </a:p>
        </p:txBody>
      </p:sp>
    </p:spTree>
    <p:extLst>
      <p:ext uri="{BB962C8B-B14F-4D97-AF65-F5344CB8AC3E}">
        <p14:creationId xmlns:p14="http://schemas.microsoft.com/office/powerpoint/2010/main" val="375850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|8.2|2.2|2.4|4.3|13|9|3.8|0.8|1.7|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2.7|3.1|7.7|3|19.6|2.7|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2|15.2|14.8|6.9|2.3|2.5|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9|1.4|3.5|6.4|3|1.3|5.5|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0.9|2|1|2.7|1|2.8|10.9|3.2|2.7|0.6|2.5|0.8|1.5|1|3.4|18.2|22.8|2.5|0.9|2.4|0.9|4.4|0.9|5.4|8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|16.8|4.2|3.1|2|4.7|1.3|5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3|3.1|1.1|4.5|0.7|1.6|1.6|0.6|1.5|1.8|5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.9|3.9|3.5|5.5|1.9|3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4.9|2.4|3.7|3.8|1.6|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2.7|3.1|7.7|3|19.6|2.7|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2.7|3.1|7.7|3|19.6|2.7|3.1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9050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/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9" ma:contentTypeDescription="Create a new document." ma:contentTypeScope="" ma:versionID="b2c766a94e95002ac4288712d4fa69c8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7178f4fb24cd49e559b70803ab372ab1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DAFF85-0B29-4D75-BD22-89DB7E5D14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727757-3061-47D3-99FD-9493F136DC43}">
  <ds:schemaRefs>
    <ds:schemaRef ds:uri="522d4c35-b548-4432-90ae-af4376e1c4b4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10199</TotalTime>
  <Words>348</Words>
  <Application>Microsoft Office PowerPoint</Application>
  <PresentationFormat>On-screen Show (4:3)</PresentationFormat>
  <Paragraphs>125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Arial</vt:lpstr>
      <vt:lpstr>Calibri</vt:lpstr>
      <vt:lpstr>Cambria Math</vt:lpstr>
      <vt:lpstr>Comic Sans MS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Can you add any more equations to any of your numbers?</vt:lpstr>
      <vt:lpstr>PowerPoint Presentation</vt:lpstr>
      <vt:lpstr>Have a go at being  the frog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Ms M Wilson</cp:lastModifiedBy>
  <cp:revision>251</cp:revision>
  <dcterms:created xsi:type="dcterms:W3CDTF">2019-07-05T11:02:13Z</dcterms:created>
  <dcterms:modified xsi:type="dcterms:W3CDTF">2021-01-11T13:36:45Z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