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7" r:id="rId5"/>
  </p:sldMasterIdLst>
  <p:notesMasterIdLst>
    <p:notesMasterId r:id="rId12"/>
  </p:notesMasterIdLst>
  <p:sldIdLst>
    <p:sldId id="420" r:id="rId6"/>
    <p:sldId id="421" r:id="rId7"/>
    <p:sldId id="412" r:id="rId8"/>
    <p:sldId id="413" r:id="rId9"/>
    <p:sldId id="416" r:id="rId10"/>
    <p:sldId id="419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9" userDrawn="1">
          <p15:clr>
            <a:srgbClr val="A4A3A4"/>
          </p15:clr>
        </p15:guide>
        <p15:guide id="2" pos="3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4489" autoAdjust="0"/>
  </p:normalViewPr>
  <p:slideViewPr>
    <p:cSldViewPr snapToGrid="0" showGuides="1">
      <p:cViewPr varScale="1">
        <p:scale>
          <a:sx n="65" d="100"/>
          <a:sy n="65" d="100"/>
        </p:scale>
        <p:origin x="1188" y="48"/>
      </p:cViewPr>
      <p:guideLst>
        <p:guide orient="horz" pos="2409"/>
        <p:guide pos="3165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311AF-8457-4785-B190-D31CD4FDE7A1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1FB06-1D9B-4317-BE37-4218AB785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055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341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614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233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935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106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225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617" y="104674"/>
            <a:ext cx="958007" cy="958007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046053" y="6520171"/>
            <a:ext cx="2475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© White</a:t>
            </a:r>
            <a:r>
              <a:rPr lang="en-GB" sz="1200" baseline="0" dirty="0" smtClean="0"/>
              <a:t> Rose Maths 2019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3179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8194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1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-1" y="0"/>
            <a:ext cx="9906001" cy="1695450"/>
          </a:xfrm>
          <a:prstGeom prst="rect">
            <a:avLst/>
          </a:prstGeom>
          <a:solidFill>
            <a:srgbClr val="00929F">
              <a:alpha val="1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8" name="Freeform: Shape 24"/>
          <p:cNvSpPr/>
          <p:nvPr userDrawn="1"/>
        </p:nvSpPr>
        <p:spPr>
          <a:xfrm>
            <a:off x="-495301" y="1163488"/>
            <a:ext cx="10896600" cy="695325"/>
          </a:xfrm>
          <a:custGeom>
            <a:avLst/>
            <a:gdLst>
              <a:gd name="connsiteX0" fmla="*/ 0 w 10536072"/>
              <a:gd name="connsiteY0" fmla="*/ 122830 h 648269"/>
              <a:gd name="connsiteX1" fmla="*/ 10536072 w 10536072"/>
              <a:gd name="connsiteY1" fmla="*/ 0 h 648269"/>
              <a:gd name="connsiteX2" fmla="*/ 10522424 w 10536072"/>
              <a:gd name="connsiteY2" fmla="*/ 580030 h 648269"/>
              <a:gd name="connsiteX3" fmla="*/ 6824 w 10536072"/>
              <a:gd name="connsiteY3" fmla="*/ 648269 h 648269"/>
              <a:gd name="connsiteX4" fmla="*/ 0 w 10536072"/>
              <a:gd name="connsiteY4" fmla="*/ 122830 h 648269"/>
              <a:gd name="connsiteX0" fmla="*/ 88752 w 10529289"/>
              <a:gd name="connsiteY0" fmla="*/ 107912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107912 h 648269"/>
              <a:gd name="connsiteX0" fmla="*/ 88752 w 10529289"/>
              <a:gd name="connsiteY0" fmla="*/ 70619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70619 h 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29289" h="648269">
                <a:moveTo>
                  <a:pt x="88752" y="70619"/>
                </a:moveTo>
                <a:lnTo>
                  <a:pt x="10529289" y="0"/>
                </a:lnTo>
                <a:lnTo>
                  <a:pt x="10515641" y="580030"/>
                </a:lnTo>
                <a:lnTo>
                  <a:pt x="41" y="648269"/>
                </a:lnTo>
                <a:cubicBezTo>
                  <a:pt x="-2234" y="473123"/>
                  <a:pt x="91027" y="245765"/>
                  <a:pt x="88752" y="70619"/>
                </a:cubicBezTo>
                <a:close/>
              </a:path>
            </a:pathLst>
          </a:custGeom>
          <a:solidFill>
            <a:srgbClr val="1D3A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9" name="Freeform: Shape 23"/>
          <p:cNvSpPr/>
          <p:nvPr userDrawn="1"/>
        </p:nvSpPr>
        <p:spPr>
          <a:xfrm>
            <a:off x="-495301" y="642767"/>
            <a:ext cx="5587365" cy="722630"/>
          </a:xfrm>
          <a:custGeom>
            <a:avLst/>
            <a:gdLst>
              <a:gd name="connsiteX0" fmla="*/ 27296 w 4189863"/>
              <a:gd name="connsiteY0" fmla="*/ 47767 h 689212"/>
              <a:gd name="connsiteX1" fmla="*/ 4060209 w 4189863"/>
              <a:gd name="connsiteY1" fmla="*/ 0 h 689212"/>
              <a:gd name="connsiteX2" fmla="*/ 4189863 w 4189863"/>
              <a:gd name="connsiteY2" fmla="*/ 689212 h 689212"/>
              <a:gd name="connsiteX3" fmla="*/ 0 w 4189863"/>
              <a:gd name="connsiteY3" fmla="*/ 627797 h 689212"/>
              <a:gd name="connsiteX4" fmla="*/ 27296 w 4189863"/>
              <a:gd name="connsiteY4" fmla="*/ 47767 h 68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9863" h="689212">
                <a:moveTo>
                  <a:pt x="27296" y="47767"/>
                </a:moveTo>
                <a:lnTo>
                  <a:pt x="4060209" y="0"/>
                </a:lnTo>
                <a:lnTo>
                  <a:pt x="4189863" y="689212"/>
                </a:lnTo>
                <a:lnTo>
                  <a:pt x="0" y="627797"/>
                </a:lnTo>
                <a:lnTo>
                  <a:pt x="27296" y="47767"/>
                </a:lnTo>
                <a:close/>
              </a:path>
            </a:pathLst>
          </a:custGeom>
          <a:solidFill>
            <a:srgbClr val="009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>
            <p:extLst/>
          </p:nvPr>
        </p:nvGraphicFramePr>
        <p:xfrm>
          <a:off x="23432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6722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169929" y="1311240"/>
            <a:ext cx="4054636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rgbClr val="FFFFFF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Reasoning and Problem Solving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/>
          </p:nvPr>
        </p:nvGraphicFramePr>
        <p:xfrm>
          <a:off x="509206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67227"/>
                  </a:ext>
                </a:extLst>
              </a:tr>
            </a:tbl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5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Estimate where seven hundred and twenty-five will go on each of the number lines.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why it is not in the same place on each number line.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3"/>
          <a:srcRect b="36600"/>
          <a:stretch/>
        </p:blipFill>
        <p:spPr>
          <a:xfrm>
            <a:off x="1745968" y="1782114"/>
            <a:ext cx="6509205" cy="729074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4"/>
          <a:srcRect b="37353"/>
          <a:stretch/>
        </p:blipFill>
        <p:spPr>
          <a:xfrm>
            <a:off x="1745969" y="4247372"/>
            <a:ext cx="6556938" cy="72041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5"/>
          <a:srcRect b="38163"/>
          <a:stretch/>
        </p:blipFill>
        <p:spPr>
          <a:xfrm>
            <a:off x="1745969" y="3014743"/>
            <a:ext cx="6556938" cy="711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9059" y="2378257"/>
            <a:ext cx="846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Gill Sans MT" panose="020B0502020104020203" pitchFamily="34" charset="0"/>
              </a:rPr>
              <a:t>0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62383" y="2378257"/>
            <a:ext cx="1116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Gill Sans MT" panose="020B0502020104020203" pitchFamily="34" charset="0"/>
              </a:rPr>
              <a:t>1,000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80002" y="3610638"/>
            <a:ext cx="846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Gill Sans MT" panose="020B0502020104020203" pitchFamily="34" charset="0"/>
              </a:rPr>
              <a:t>700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2315" y="3610638"/>
            <a:ext cx="846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Gill Sans MT" panose="020B0502020104020203" pitchFamily="34" charset="0"/>
              </a:rPr>
              <a:t>800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93649" y="4849470"/>
            <a:ext cx="846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Gill Sans MT" panose="020B0502020104020203" pitchFamily="34" charset="0"/>
              </a:rPr>
              <a:t>720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853455" y="4849470"/>
            <a:ext cx="846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Gill Sans MT" panose="020B0502020104020203" pitchFamily="34" charset="0"/>
              </a:rPr>
              <a:t>730</a:t>
            </a:r>
            <a:endParaRPr lang="en-GB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39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If the arrow is pointing to 780, what could the start and end numbers be?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Find three different ways and explain your reasoning.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500" y="3668202"/>
            <a:ext cx="7122215" cy="1134806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6335002" y="3477999"/>
            <a:ext cx="2" cy="69257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8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Whitney thinks the place value grid is showing the number eight.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Do you agree? Explain why.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Using all of the counters, what is the smallest number you can make?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What other numbers could you make?</a:t>
            </a: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317834"/>
              </p:ext>
            </p:extLst>
          </p:nvPr>
        </p:nvGraphicFramePr>
        <p:xfrm>
          <a:off x="2212394" y="1709352"/>
          <a:ext cx="5977719" cy="1998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2573">
                  <a:extLst>
                    <a:ext uri="{9D8B030D-6E8A-4147-A177-3AD203B41FA5}">
                      <a16:colId xmlns:a16="http://schemas.microsoft.com/office/drawing/2014/main" val="728712568"/>
                    </a:ext>
                  </a:extLst>
                </a:gridCol>
                <a:gridCol w="1992573">
                  <a:extLst>
                    <a:ext uri="{9D8B030D-6E8A-4147-A177-3AD203B41FA5}">
                      <a16:colId xmlns:a16="http://schemas.microsoft.com/office/drawing/2014/main" val="843696133"/>
                    </a:ext>
                  </a:extLst>
                </a:gridCol>
                <a:gridCol w="1992573">
                  <a:extLst>
                    <a:ext uri="{9D8B030D-6E8A-4147-A177-3AD203B41FA5}">
                      <a16:colId xmlns:a16="http://schemas.microsoft.com/office/drawing/2014/main" val="686983821"/>
                    </a:ext>
                  </a:extLst>
                </a:gridCol>
              </a:tblGrid>
              <a:tr h="62441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Gill Sans MT" panose="020B0502020104020203" pitchFamily="34" charset="0"/>
                        </a:rPr>
                        <a:t>Hundreds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Gill Sans MT" panose="020B0502020104020203" pitchFamily="34" charset="0"/>
                        </a:rPr>
                        <a:t>Tens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Gill Sans MT" panose="020B0502020104020203" pitchFamily="34" charset="0"/>
                        </a:rPr>
                        <a:t>Ones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759042"/>
                  </a:ext>
                </a:extLst>
              </a:tr>
              <a:tr h="1374418"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4826528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739929" y="2468805"/>
            <a:ext cx="291128" cy="29112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075024" y="2468805"/>
            <a:ext cx="291128" cy="29112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410119" y="2468805"/>
            <a:ext cx="291128" cy="29112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2916022" y="2844294"/>
            <a:ext cx="291128" cy="29112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258567" y="2844294"/>
            <a:ext cx="291128" cy="29112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407416" y="3212967"/>
            <a:ext cx="291128" cy="29112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079121" y="3212967"/>
            <a:ext cx="291128" cy="29112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750826" y="3212967"/>
            <a:ext cx="291128" cy="29112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334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Teddy has used Base 10 to represent the number 420. He has covered some of them up. 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Work out the amount he has covered up.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How many different ways can you make the missing amount using Base 10?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960" y="1911776"/>
            <a:ext cx="225100" cy="113317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026" y="2226231"/>
            <a:ext cx="1055953" cy="105851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966">
            <a:off x="3528653" y="3484109"/>
            <a:ext cx="1055953" cy="105851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7319">
            <a:off x="5664939" y="3511466"/>
            <a:ext cx="1055953" cy="105851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8667" l="0" r="99000">
                        <a14:foregroundMark x1="93000" y1="19333" x2="93000" y2="19333"/>
                        <a14:foregroundMark x1="16333" y1="74333" x2="16333" y2="74333"/>
                        <a14:foregroundMark x1="33667" y1="93667" x2="33667" y2="93667"/>
                        <a14:foregroundMark x1="31333" y1="98667" x2="31333" y2="98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830" y="1470190"/>
            <a:ext cx="2515878" cy="25158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744" y="1283969"/>
            <a:ext cx="251563" cy="37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27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Using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each digit card, which numbers can you make?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Use the place value grid to help.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Compare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your answers with a partner.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732964" y="1059627"/>
            <a:ext cx="975799" cy="1530054"/>
          </a:xfrm>
          <a:prstGeom prst="roundRect">
            <a:avLst/>
          </a:prstGeom>
          <a:solidFill>
            <a:srgbClr val="FFC000">
              <a:alpha val="30196"/>
            </a:srgb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5</a:t>
            </a:r>
            <a:endParaRPr kumimoji="0" lang="en-GB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536538" y="1059627"/>
            <a:ext cx="975799" cy="1530054"/>
          </a:xfrm>
          <a:prstGeom prst="roundRect">
            <a:avLst/>
          </a:prstGeom>
          <a:solidFill>
            <a:srgbClr val="FFC000">
              <a:alpha val="30196"/>
            </a:srgb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0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340112" y="1059627"/>
            <a:ext cx="975799" cy="1530054"/>
          </a:xfrm>
          <a:prstGeom prst="roundRect">
            <a:avLst/>
          </a:prstGeom>
          <a:solidFill>
            <a:srgbClr val="FFC000">
              <a:alpha val="30196"/>
            </a:srgb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3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238646"/>
              </p:ext>
            </p:extLst>
          </p:nvPr>
        </p:nvGraphicFramePr>
        <p:xfrm>
          <a:off x="2192528" y="4291291"/>
          <a:ext cx="5663820" cy="15772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7940">
                  <a:extLst>
                    <a:ext uri="{9D8B030D-6E8A-4147-A177-3AD203B41FA5}">
                      <a16:colId xmlns:a16="http://schemas.microsoft.com/office/drawing/2014/main" val="728712568"/>
                    </a:ext>
                  </a:extLst>
                </a:gridCol>
                <a:gridCol w="1887940">
                  <a:extLst>
                    <a:ext uri="{9D8B030D-6E8A-4147-A177-3AD203B41FA5}">
                      <a16:colId xmlns:a16="http://schemas.microsoft.com/office/drawing/2014/main" val="843696133"/>
                    </a:ext>
                  </a:extLst>
                </a:gridCol>
                <a:gridCol w="1887940">
                  <a:extLst>
                    <a:ext uri="{9D8B030D-6E8A-4147-A177-3AD203B41FA5}">
                      <a16:colId xmlns:a16="http://schemas.microsoft.com/office/drawing/2014/main" val="686983821"/>
                    </a:ext>
                  </a:extLst>
                </a:gridCol>
              </a:tblGrid>
              <a:tr h="6539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Gill Sans MT" panose="020B0502020104020203" pitchFamily="34" charset="0"/>
                        </a:rPr>
                        <a:t>Hundreds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Gill Sans MT" panose="020B0502020104020203" pitchFamily="34" charset="0"/>
                        </a:rPr>
                        <a:t>Tens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Gill Sans MT" panose="020B0502020104020203" pitchFamily="34" charset="0"/>
                        </a:rPr>
                        <a:t>Ones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759042"/>
                  </a:ext>
                </a:extLst>
              </a:tr>
              <a:tr h="923266"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4826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97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Dora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 algn="r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Jack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/>
            </a:r>
            <a:b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</a:b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Who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is correct? Explain your reasoning.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3608801" y="3355940"/>
            <a:ext cx="3528301" cy="990176"/>
          </a:xfrm>
          <a:prstGeom prst="wedgeRoundRectCallout">
            <a:avLst>
              <a:gd name="adj1" fmla="val -64676"/>
              <a:gd name="adj2" fmla="val 6320"/>
              <a:gd name="adj3" fmla="val 16667"/>
            </a:avLst>
          </a:prstGeom>
          <a:solidFill>
            <a:schemeClr val="accent6">
              <a:alpha val="2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The place value chart shows 607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3608801" y="4590414"/>
            <a:ext cx="2831274" cy="1078795"/>
          </a:xfrm>
          <a:prstGeom prst="wedgeRoundRectCallout">
            <a:avLst>
              <a:gd name="adj1" fmla="val 66959"/>
              <a:gd name="adj2" fmla="val 14175"/>
              <a:gd name="adj3" fmla="val 16667"/>
            </a:avLst>
          </a:prstGeom>
          <a:solidFill>
            <a:schemeClr val="accent4">
              <a:alpha val="2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I think it shows 670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pic>
        <p:nvPicPr>
          <p:cNvPr id="22" name="Picture 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498" y="4741617"/>
            <a:ext cx="1063058" cy="776391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870" y="3062004"/>
            <a:ext cx="1079032" cy="1524567"/>
          </a:xfrm>
          <a:prstGeom prst="rect">
            <a:avLst/>
          </a:prstGeom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447089"/>
              </p:ext>
            </p:extLst>
          </p:nvPr>
        </p:nvGraphicFramePr>
        <p:xfrm>
          <a:off x="2828680" y="625942"/>
          <a:ext cx="4178022" cy="2223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2674">
                  <a:extLst>
                    <a:ext uri="{9D8B030D-6E8A-4147-A177-3AD203B41FA5}">
                      <a16:colId xmlns:a16="http://schemas.microsoft.com/office/drawing/2014/main" val="728712568"/>
                    </a:ext>
                  </a:extLst>
                </a:gridCol>
                <a:gridCol w="1392674">
                  <a:extLst>
                    <a:ext uri="{9D8B030D-6E8A-4147-A177-3AD203B41FA5}">
                      <a16:colId xmlns:a16="http://schemas.microsoft.com/office/drawing/2014/main" val="843696133"/>
                    </a:ext>
                  </a:extLst>
                </a:gridCol>
                <a:gridCol w="1392674">
                  <a:extLst>
                    <a:ext uri="{9D8B030D-6E8A-4147-A177-3AD203B41FA5}">
                      <a16:colId xmlns:a16="http://schemas.microsoft.com/office/drawing/2014/main" val="686983821"/>
                    </a:ext>
                  </a:extLst>
                </a:gridCol>
              </a:tblGrid>
              <a:tr h="68727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Gill Sans MT" panose="020B0502020104020203" pitchFamily="34" charset="0"/>
                        </a:rPr>
                        <a:t>100s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Gill Sans MT" panose="020B0502020104020203" pitchFamily="34" charset="0"/>
                        </a:rPr>
                        <a:t>10s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Gill Sans MT" panose="020B0502020104020203" pitchFamily="34" charset="0"/>
                        </a:rPr>
                        <a:t>1s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759042"/>
                  </a:ext>
                </a:extLst>
              </a:tr>
              <a:tr h="1536263"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  <a:p>
                      <a:pPr algn="ctr"/>
                      <a:endParaRPr lang="en-GB" sz="1400" dirty="0" smtClean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4826528"/>
                  </a:ext>
                </a:extLst>
              </a:tr>
            </a:tbl>
          </a:graphicData>
        </a:graphic>
      </p:graphicFrame>
      <p:sp>
        <p:nvSpPr>
          <p:cNvPr id="25" name="Oval 24"/>
          <p:cNvSpPr/>
          <p:nvPr/>
        </p:nvSpPr>
        <p:spPr>
          <a:xfrm>
            <a:off x="3225600" y="1456164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615310" y="1456164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225600" y="1875547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3615310" y="1875547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225600" y="2294930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615310" y="2294930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5789575" y="1456164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179285" y="1454155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5789575" y="1875547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6179285" y="1875547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5789575" y="2294930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6179285" y="2294930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586764" y="2294930"/>
            <a:ext cx="314961" cy="314961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000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BBA110A-F0D6-4815-A530-12842E058620}" vid="{DBCC5AE0-762A-486A-A91B-EF3AE4503DE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6" ma:contentTypeDescription="Create a new document." ma:contentTypeScope="" ma:versionID="2245d72f9f22c961ac9c11b4021a29a4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c713bd9f538da43dbf4536b41f92027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9A85AF-D0F0-4964-95F2-C3766E354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A12B6-53FC-4652-B09C-9D089BA126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33C0BC-C241-46AF-963C-CBDED36083B0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22d4c35-b548-4432-90ae-af4376e1c4b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1631</TotalTime>
  <Words>216</Words>
  <Application>Microsoft Office PowerPoint</Application>
  <PresentationFormat>A4 Paper (210x297 mm)</PresentationFormat>
  <Paragraphs>97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Times New Roman</vt:lpstr>
      <vt:lpstr>Custom Design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Brown</dc:creator>
  <cp:lastModifiedBy>Ms M Wilson</cp:lastModifiedBy>
  <cp:revision>51</cp:revision>
  <dcterms:created xsi:type="dcterms:W3CDTF">2019-02-04T08:17:32Z</dcterms:created>
  <dcterms:modified xsi:type="dcterms:W3CDTF">2021-11-01T19:24:04Z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