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6" r:id="rId6"/>
    <p:sldId id="277" r:id="rId7"/>
    <p:sldId id="278" r:id="rId8"/>
    <p:sldId id="279" r:id="rId9"/>
    <p:sldId id="282" r:id="rId10"/>
    <p:sldId id="286" r:id="rId11"/>
    <p:sldId id="280" r:id="rId12"/>
    <p:sldId id="285" r:id="rId13"/>
    <p:sldId id="281" r:id="rId14"/>
    <p:sldId id="283" r:id="rId15"/>
    <p:sldId id="284" r:id="rId16"/>
    <p:sldId id="323" r:id="rId17"/>
    <p:sldId id="324" r:id="rId18"/>
    <p:sldId id="325" r:id="rId19"/>
    <p:sldId id="326" r:id="rId20"/>
    <p:sldId id="327" r:id="rId21"/>
    <p:sldId id="328" r:id="rId22"/>
    <p:sldId id="321" r:id="rId23"/>
    <p:sldId id="320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E3"/>
    <a:srgbClr val="FFFFCC"/>
    <a:srgbClr val="FF8409"/>
    <a:srgbClr val="FFA347"/>
    <a:srgbClr val="007E00"/>
    <a:srgbClr val="CCFF99"/>
    <a:srgbClr val="A9DA74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2A49-996F-4329-A4B9-CB321AA89FE4}" type="datetimeFigureOut">
              <a:rPr lang="en-IE" smtClean="0"/>
              <a:pPr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43F4-5D31-4188-954E-AB24752CF783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3.w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13.wmf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q-_eVR8zA" TargetMode="External"/><Relationship Id="rId2" Type="http://schemas.openxmlformats.org/officeDocument/2006/relationships/hyperlink" Target="http://www.zimflex.co.uk/French/Games/Key%20Stage%203/Sports/sports%20fling%20the%20teacher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World_Cup_Brazil.ppt" TargetMode="Externa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wmf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hyperlink" Target="SONDAGE%20sport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if - sports">
            <a:hlinkClick r:id="" action="ppaction://media"/>
            <a:extLst>
              <a:ext uri="{FF2B5EF4-FFF2-40B4-BE49-F238E27FC236}">
                <a16:creationId xmlns:a16="http://schemas.microsoft.com/office/drawing/2014/main" id="{5B677ECC-21EA-4CED-897F-57482CEE51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1807" y="4437112"/>
            <a:ext cx="304800" cy="304800"/>
          </a:xfrm>
          <a:prstGeom prst="rect">
            <a:avLst/>
          </a:prstGeom>
        </p:spPr>
      </p:pic>
      <p:pic>
        <p:nvPicPr>
          <p:cNvPr id="6" name="Tu aimes le sport">
            <a:hlinkClick r:id="" action="ppaction://media"/>
            <a:extLst>
              <a:ext uri="{FF2B5EF4-FFF2-40B4-BE49-F238E27FC236}">
                <a16:creationId xmlns:a16="http://schemas.microsoft.com/office/drawing/2014/main" id="{55837929-2FEB-42A1-AE3C-2D9055537E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n-IE" sz="8000" dirty="0"/>
              <a:t>Tu </a:t>
            </a:r>
            <a:r>
              <a:rPr lang="en-IE" sz="8000" dirty="0" err="1"/>
              <a:t>aimes</a:t>
            </a:r>
            <a:r>
              <a:rPr lang="en-IE" sz="8000" dirty="0"/>
              <a:t> le sport?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819918"/>
            <a:ext cx="4176464" cy="434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933056"/>
            <a:ext cx="25551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Objectif:</a:t>
            </a:r>
          </a:p>
          <a:p>
            <a:r>
              <a:rPr lang="en-GB" sz="4000" dirty="0" err="1">
                <a:solidFill>
                  <a:srgbClr val="0070C0"/>
                </a:solidFill>
              </a:rPr>
              <a:t>Apprendre</a:t>
            </a:r>
            <a:r>
              <a:rPr lang="en-GB" sz="4000" dirty="0">
                <a:solidFill>
                  <a:srgbClr val="0070C0"/>
                </a:solidFill>
              </a:rPr>
              <a:t> </a:t>
            </a:r>
          </a:p>
          <a:p>
            <a:r>
              <a:rPr lang="en-GB" sz="4000" dirty="0">
                <a:solidFill>
                  <a:srgbClr val="0070C0"/>
                </a:solidFill>
              </a:rPr>
              <a:t>des sports </a:t>
            </a:r>
          </a:p>
          <a:p>
            <a:r>
              <a:rPr lang="en-GB" sz="4000" dirty="0" err="1">
                <a:solidFill>
                  <a:srgbClr val="0070C0"/>
                </a:solidFill>
              </a:rPr>
              <a:t>en</a:t>
            </a:r>
            <a:r>
              <a:rPr lang="en-GB" sz="4000" dirty="0">
                <a:solidFill>
                  <a:srgbClr val="0070C0"/>
                </a:solidFill>
              </a:rPr>
              <a:t>  </a:t>
            </a:r>
            <a:r>
              <a:rPr lang="en-GB" sz="4000" dirty="0" err="1">
                <a:solidFill>
                  <a:srgbClr val="0070C0"/>
                </a:solidFill>
              </a:rPr>
              <a:t>français</a:t>
            </a:r>
            <a:endParaRPr lang="en-GB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ping-pong">
            <a:hlinkClick r:id="" action="ppaction://media"/>
            <a:extLst>
              <a:ext uri="{FF2B5EF4-FFF2-40B4-BE49-F238E27FC236}">
                <a16:creationId xmlns:a16="http://schemas.microsoft.com/office/drawing/2014/main" id="{D604B9A3-FDDB-4DD6-A229-0936AE2F5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ping-pong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7937" y="2015331"/>
            <a:ext cx="40481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ping-pong">
            <a:hlinkClick r:id="" action="ppaction://media"/>
            <a:extLst>
              <a:ext uri="{FF2B5EF4-FFF2-40B4-BE49-F238E27FC236}">
                <a16:creationId xmlns:a16="http://schemas.microsoft.com/office/drawing/2014/main" id="{D6E8E19A-FB10-44BE-89B6-D7F0F87A4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425451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'equitation">
            <a:hlinkClick r:id="" action="ppaction://media"/>
            <a:extLst>
              <a:ext uri="{FF2B5EF4-FFF2-40B4-BE49-F238E27FC236}">
                <a16:creationId xmlns:a16="http://schemas.microsoft.com/office/drawing/2014/main" id="{8D6DA251-412A-46E2-A295-F3B0BDC2E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/>
              <a:t/>
            </a:r>
            <a:br>
              <a:rPr lang="fr-FR" sz="8800" dirty="0"/>
            </a:br>
            <a:r>
              <a:rPr lang="fr-FR" sz="8800" dirty="0">
                <a:solidFill>
                  <a:srgbClr val="0070C0"/>
                </a:solidFill>
              </a:rPr>
              <a:t>L’</a:t>
            </a:r>
            <a:r>
              <a:rPr lang="fr-FR" sz="8800" dirty="0"/>
              <a:t>équitation</a:t>
            </a:r>
            <a:r>
              <a:rPr lang="en-IE" sz="8800" dirty="0"/>
              <a:t/>
            </a:r>
            <a:br>
              <a:rPr lang="en-IE" sz="8800" dirty="0"/>
            </a:br>
            <a:endParaRPr lang="en-IE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4031134" cy="42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'equitation">
            <a:hlinkClick r:id="" action="ppaction://media"/>
            <a:extLst>
              <a:ext uri="{FF2B5EF4-FFF2-40B4-BE49-F238E27FC236}">
                <a16:creationId xmlns:a16="http://schemas.microsoft.com/office/drawing/2014/main" id="{62F60A05-307D-4F79-A96A-B85A9DFA5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47667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'athletisme">
            <a:hlinkClick r:id="" action="ppaction://media"/>
            <a:extLst>
              <a:ext uri="{FF2B5EF4-FFF2-40B4-BE49-F238E27FC236}">
                <a16:creationId xmlns:a16="http://schemas.microsoft.com/office/drawing/2014/main" id="{FFAFEFF7-547D-4594-8267-5B9D255D6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30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340768"/>
            <a:ext cx="4104456" cy="4732253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 dirty="0">
                <a:solidFill>
                  <a:srgbClr val="0070C0"/>
                </a:solidFill>
              </a:rPr>
              <a:t>L’</a:t>
            </a:r>
            <a:r>
              <a:rPr lang="fr-FR" sz="8800" dirty="0"/>
              <a:t>athlétisme</a:t>
            </a:r>
            <a:endParaRPr lang="en-GB" sz="8800" dirty="0"/>
          </a:p>
        </p:txBody>
      </p:sp>
      <p:pic>
        <p:nvPicPr>
          <p:cNvPr id="3" name="l'athletisme">
            <a:hlinkClick r:id="" action="ppaction://media"/>
            <a:extLst>
              <a:ext uri="{FF2B5EF4-FFF2-40B4-BE49-F238E27FC236}">
                <a16:creationId xmlns:a16="http://schemas.microsoft.com/office/drawing/2014/main" id="{376274C6-8B49-4E7F-89AD-891A0CB8E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7667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 natation">
            <a:hlinkClick r:id="" action="ppaction://media"/>
            <a:extLst>
              <a:ext uri="{FF2B5EF4-FFF2-40B4-BE49-F238E27FC236}">
                <a16:creationId xmlns:a16="http://schemas.microsoft.com/office/drawing/2014/main" id="{7950EE04-25D0-494B-A368-583A5A226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>
                <a:solidFill>
                  <a:srgbClr val="FF00FF"/>
                </a:solidFill>
              </a:rPr>
              <a:t>La</a:t>
            </a:r>
            <a:r>
              <a:rPr lang="en-IE" sz="8800" dirty="0"/>
              <a:t> </a:t>
            </a:r>
            <a:r>
              <a:rPr lang="en-IE" sz="8800" dirty="0" err="1"/>
              <a:t>natation</a:t>
            </a:r>
            <a:endParaRPr lang="en-IE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132856"/>
            <a:ext cx="6537747" cy="283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 natation">
            <a:hlinkClick r:id="" action="ppaction://media"/>
            <a:extLst>
              <a:ext uri="{FF2B5EF4-FFF2-40B4-BE49-F238E27FC236}">
                <a16:creationId xmlns:a16="http://schemas.microsoft.com/office/drawing/2014/main" id="{C096FDFA-BA13-47B4-B063-8F99EFC0D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9151" y="476672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 peche">
            <a:hlinkClick r:id="" action="ppaction://media"/>
            <a:extLst>
              <a:ext uri="{FF2B5EF4-FFF2-40B4-BE49-F238E27FC236}">
                <a16:creationId xmlns:a16="http://schemas.microsoft.com/office/drawing/2014/main" id="{07CF1F5B-BC32-4933-A4DA-7532BBFB0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1820069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800">
                <a:solidFill>
                  <a:srgbClr val="FF00FF"/>
                </a:solidFill>
              </a:rPr>
              <a:t>La</a:t>
            </a:r>
            <a:r>
              <a:rPr lang="fr-FR" sz="8800"/>
              <a:t> pêche</a:t>
            </a:r>
            <a:endParaRPr lang="en-GB" sz="8800"/>
          </a:p>
        </p:txBody>
      </p:sp>
      <p:pic>
        <p:nvPicPr>
          <p:cNvPr id="3" name="la peche">
            <a:hlinkClick r:id="" action="ppaction://media"/>
            <a:extLst>
              <a:ext uri="{FF2B5EF4-FFF2-40B4-BE49-F238E27FC236}">
                <a16:creationId xmlns:a16="http://schemas.microsoft.com/office/drawing/2014/main" id="{9BF65A13-DECB-4A98-8941-1CDD60012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4248" y="476672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 gymnastique">
            <a:hlinkClick r:id="" action="ppaction://media"/>
            <a:extLst>
              <a:ext uri="{FF2B5EF4-FFF2-40B4-BE49-F238E27FC236}">
                <a16:creationId xmlns:a16="http://schemas.microsoft.com/office/drawing/2014/main" id="{25C4884B-13A2-403F-9EB1-C58BAC056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Autofit/>
          </a:bodyPr>
          <a:lstStyle/>
          <a:p>
            <a:r>
              <a:rPr lang="en-IE" sz="8800" dirty="0">
                <a:solidFill>
                  <a:srgbClr val="FF00FF"/>
                </a:solidFill>
              </a:rPr>
              <a:t>La</a:t>
            </a:r>
            <a:r>
              <a:rPr lang="en-IE" sz="8800" dirty="0"/>
              <a:t> </a:t>
            </a:r>
            <a:r>
              <a:rPr lang="en-IE" sz="8800" dirty="0" err="1"/>
              <a:t>gymnastique</a:t>
            </a:r>
            <a:endParaRPr lang="en-IE" sz="88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628800"/>
            <a:ext cx="4503478" cy="40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a gymnastique">
            <a:hlinkClick r:id="" action="ppaction://media"/>
            <a:extLst>
              <a:ext uri="{FF2B5EF4-FFF2-40B4-BE49-F238E27FC236}">
                <a16:creationId xmlns:a16="http://schemas.microsoft.com/office/drawing/2014/main" id="{FDEA80E3-EF9B-4A99-9291-F3959207A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376908"/>
            <a:ext cx="1103312" cy="1103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54" y="819267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620688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16832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32" y="227687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501008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704093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9667D7-8221-4279-BB88-E08C3E7F37E7}"/>
              </a:ext>
            </a:extLst>
          </p:cNvPr>
          <p:cNvSpPr txBox="1"/>
          <p:nvPr/>
        </p:nvSpPr>
        <p:spPr>
          <a:xfrm>
            <a:off x="20990" y="60834"/>
            <a:ext cx="912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you say all of them in French yet? Go back and practise them again to help you </a:t>
            </a:r>
          </a:p>
          <a:p>
            <a:r>
              <a:rPr lang="en-GB" dirty="0">
                <a:latin typeface="Comic Sans MS" panose="030F0702030302020204" pitchFamily="66" charset="0"/>
              </a:rPr>
              <a:t>remember them. </a:t>
            </a:r>
          </a:p>
        </p:txBody>
      </p:sp>
    </p:spTree>
    <p:extLst>
      <p:ext uri="{BB962C8B-B14F-4D97-AF65-F5344CB8AC3E}">
        <p14:creationId xmlns:p14="http://schemas.microsoft.com/office/powerpoint/2010/main" val="500924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92" y="3079067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1199787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794" y="2175203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126375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126375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43887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2036" y="4792749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75033" y="3619127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38766" y="3427463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79714" y="548680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6A97E-798E-457B-B13A-4D18A42A18FB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60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142" y="5082651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4976" y="548680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43723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632" y="227687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95441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7030" y="3623337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5359" y="3098926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99046" y="1844824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1AD9A-21FF-4355-8259-FB6C3F7E832D}"/>
              </a:ext>
            </a:extLst>
          </p:cNvPr>
          <p:cNvSpPr txBox="1"/>
          <p:nvPr/>
        </p:nvSpPr>
        <p:spPr>
          <a:xfrm>
            <a:off x="127121" y="76280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4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653136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531" y="4348003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2021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10132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8597" y="3290319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758620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774991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1717807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573016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280981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5033" y="2720593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9714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8144" y="548680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C1AD27-3F3C-4FF9-8E47-0ED2B6B1E56C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4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foot">
            <a:hlinkClick r:id="" action="ppaction://media"/>
            <a:extLst>
              <a:ext uri="{FF2B5EF4-FFF2-40B4-BE49-F238E27FC236}">
                <a16:creationId xmlns:a16="http://schemas.microsoft.com/office/drawing/2014/main" id="{18575A98-2E3F-4E48-ABF0-EFB158A06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4866" y="3501008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foot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4835108" cy="46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foot">
            <a:hlinkClick r:id="" action="ppaction://media"/>
            <a:extLst>
              <a:ext uri="{FF2B5EF4-FFF2-40B4-BE49-F238E27FC236}">
                <a16:creationId xmlns:a16="http://schemas.microsoft.com/office/drawing/2014/main" id="{38139F0B-969B-4A96-A090-ED81A9B85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54868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77" y="834370"/>
            <a:ext cx="112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92" y="2780928"/>
            <a:ext cx="1080120" cy="9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95078"/>
            <a:ext cx="792088" cy="90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774" y="5229200"/>
            <a:ext cx="1065717" cy="93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497" y="599072"/>
            <a:ext cx="783030" cy="10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16832"/>
            <a:ext cx="1080120" cy="100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0027" y="1556792"/>
            <a:ext cx="864096" cy="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140968"/>
            <a:ext cx="864096" cy="90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704093"/>
            <a:ext cx="1313775" cy="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5" y="4696199"/>
            <a:ext cx="936104" cy="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941168"/>
            <a:ext cx="803487" cy="82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620688"/>
            <a:ext cx="790638" cy="75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7079" y="5119318"/>
            <a:ext cx="927289" cy="1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Helen\Local Settings\Temporary Internet Files\Content.IE5\84EXU05E\MC90031874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0774" y="620688"/>
            <a:ext cx="864096" cy="996264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C37CFC-E87B-4B8B-A6FF-CCD581B743C5}"/>
              </a:ext>
            </a:extLst>
          </p:cNvPr>
          <p:cNvSpPr txBox="1"/>
          <p:nvPr/>
        </p:nvSpPr>
        <p:spPr>
          <a:xfrm>
            <a:off x="137599" y="141606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Which one is missing? Guess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6" y="173583"/>
            <a:ext cx="45591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972" r="1351" b="990"/>
          <a:stretch/>
        </p:blipFill>
        <p:spPr bwMode="auto">
          <a:xfrm>
            <a:off x="4352924" y="271338"/>
            <a:ext cx="4539556" cy="64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4034" y="4437112"/>
            <a:ext cx="206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KIS</a:t>
            </a:r>
          </a:p>
          <a:p>
            <a:pPr algn="ctr"/>
            <a:r>
              <a:rPr lang="en-GB" sz="2400" dirty="0"/>
              <a:t>Marie </a:t>
            </a:r>
            <a:r>
              <a:rPr lang="en-GB" sz="2400" dirty="0" err="1"/>
              <a:t>l’anglais</a:t>
            </a:r>
            <a:r>
              <a:rPr lang="en-GB" sz="2400" dirty="0"/>
              <a:t> ET le </a:t>
            </a:r>
            <a:r>
              <a:rPr lang="en-GB" sz="2400" dirty="0" err="1"/>
              <a:t>français</a:t>
            </a:r>
            <a:endParaRPr lang="en-GB" sz="2400" dirty="0"/>
          </a:p>
        </p:txBody>
      </p:sp>
      <p:sp>
        <p:nvSpPr>
          <p:cNvPr id="6" name="Bent Arrow 5"/>
          <p:cNvSpPr/>
          <p:nvPr/>
        </p:nvSpPr>
        <p:spPr>
          <a:xfrm rot="10800000">
            <a:off x="2727857" y="2343280"/>
            <a:ext cx="744762" cy="79208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2712" y="1512283"/>
            <a:ext cx="206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WMB</a:t>
            </a:r>
          </a:p>
          <a:p>
            <a:pPr algn="ctr"/>
            <a:r>
              <a:rPr lang="en-GB" sz="2400" dirty="0" err="1"/>
              <a:t>Ecris</a:t>
            </a:r>
            <a:r>
              <a:rPr lang="en-GB" sz="2400" dirty="0"/>
              <a:t> </a:t>
            </a:r>
            <a:r>
              <a:rPr lang="en-GB" sz="2400" dirty="0" err="1"/>
              <a:t>l’anglais</a:t>
            </a:r>
            <a:endParaRPr lang="en-GB" sz="2400" dirty="0"/>
          </a:p>
        </p:txBody>
      </p:sp>
      <p:sp>
        <p:nvSpPr>
          <p:cNvPr id="11" name="Bent Arrow 10"/>
          <p:cNvSpPr/>
          <p:nvPr/>
        </p:nvSpPr>
        <p:spPr>
          <a:xfrm>
            <a:off x="3275856" y="3619673"/>
            <a:ext cx="744762" cy="79208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07C9A-827B-4A36-AC96-2D2AE34129FD}"/>
              </a:ext>
            </a:extLst>
          </p:cNvPr>
          <p:cNvSpPr txBox="1"/>
          <p:nvPr/>
        </p:nvSpPr>
        <p:spPr>
          <a:xfrm>
            <a:off x="2727856" y="705765"/>
            <a:ext cx="145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(HARDER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Write the 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English)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6AA1-70D7-4B2F-8055-E123C005699C}"/>
              </a:ext>
            </a:extLst>
          </p:cNvPr>
          <p:cNvSpPr txBox="1"/>
          <p:nvPr/>
        </p:nvSpPr>
        <p:spPr>
          <a:xfrm>
            <a:off x="2456714" y="5633994"/>
            <a:ext cx="185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(EASIER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Match the </a:t>
            </a:r>
          </a:p>
          <a:p>
            <a:pPr algn="ctr"/>
            <a:r>
              <a:rPr lang="en-GB" i="1" dirty="0">
                <a:solidFill>
                  <a:srgbClr val="2121E3"/>
                </a:solidFill>
                <a:latin typeface="Comic Sans MS" panose="030F0702030302020204" pitchFamily="66" charset="0"/>
              </a:rPr>
              <a:t>English AND the French)</a:t>
            </a:r>
          </a:p>
        </p:txBody>
      </p:sp>
    </p:spTree>
    <p:extLst>
      <p:ext uri="{BB962C8B-B14F-4D97-AF65-F5344CB8AC3E}">
        <p14:creationId xmlns:p14="http://schemas.microsoft.com/office/powerpoint/2010/main" val="4761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11" grpId="0" animBg="1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427984" y="1196752"/>
            <a:ext cx="359104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karaté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vélo / le cyclisme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skate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roller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le trampoline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natation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danse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pêche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la gymnastique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l’athlétisme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l’équitation =</a:t>
            </a:r>
            <a:endParaRPr lang="en-GB" sz="280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latin typeface="Arial" pitchFamily="34" charset="0"/>
                <a:ea typeface="Times New Roman" pitchFamily="18" charset="0"/>
                <a:cs typeface="Arial" pitchFamily="34" charset="0"/>
              </a:rPr>
              <a:t>l’escalade =</a:t>
            </a:r>
            <a:endParaRPr lang="en-GB" sz="280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1210300"/>
            <a:ext cx="853244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hockey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foot (le football)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rugby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cricket = 	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netball = 	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tennis = 							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ping-pong =	 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basket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badminton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golf = 						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ski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judo =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888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err="1"/>
              <a:t>C’est</a:t>
            </a:r>
            <a:r>
              <a:rPr lang="en-GB" sz="5400" dirty="0"/>
              <a:t> </a:t>
            </a:r>
            <a:r>
              <a:rPr lang="en-GB" sz="5400" dirty="0" err="1"/>
              <a:t>quel</a:t>
            </a:r>
            <a:r>
              <a:rPr lang="en-GB" sz="5400" dirty="0"/>
              <a:t> sport?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1340768"/>
            <a:ext cx="122341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O 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1700808"/>
            <a:ext cx="122341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F football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564904"/>
            <a:ext cx="1159292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B cricket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80" y="2132856"/>
            <a:ext cx="1048107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A rugby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2996952"/>
            <a:ext cx="117211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Q netball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688" y="3429000"/>
            <a:ext cx="1107996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G tennis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1760" y="3861048"/>
            <a:ext cx="1697901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C table tennis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4293096"/>
            <a:ext cx="1544012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R basketball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768" y="4725144"/>
            <a:ext cx="1595309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H badminton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5157192"/>
            <a:ext cx="736099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I golf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9632" y="5589240"/>
            <a:ext cx="1082348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K skiing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8184" y="4293096"/>
            <a:ext cx="11592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V fishing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8184" y="3861048"/>
            <a:ext cx="1300356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U dancing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8224" y="3429000"/>
            <a:ext cx="1518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T swimming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8264" y="2996952"/>
            <a:ext cx="1800493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S trampolining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8184" y="2132856"/>
            <a:ext cx="1980029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X skateboarding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168" y="2564904"/>
            <a:ext cx="1860446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P roller blading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33412" y="1700808"/>
            <a:ext cx="1210588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 cycling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0192" y="1268760"/>
            <a:ext cx="1120820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M karate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75656" y="6021288"/>
            <a:ext cx="954107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W judo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16" y="5949280"/>
            <a:ext cx="135165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E climbing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0232" y="5517232"/>
            <a:ext cx="171938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L horse riding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2240" y="5085184"/>
            <a:ext cx="1351652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D athletics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8304" y="4653136"/>
            <a:ext cx="1646605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J gymnastics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0"/>
            <a:ext cx="3172663" cy="369332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Cognate (exactly the same)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404664"/>
            <a:ext cx="3621504" cy="369332"/>
          </a:xfrm>
          <a:prstGeom prst="rect">
            <a:avLst/>
          </a:prstGeom>
          <a:solidFill>
            <a:srgbClr val="FFA347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Near-cognate (nearly the same)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2040" y="836712"/>
            <a:ext cx="27366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121E3"/>
                </a:solidFill>
                <a:latin typeface="Arial" pitchFamily="34" charset="0"/>
                <a:cs typeface="Arial" pitchFamily="34" charset="0"/>
              </a:rPr>
              <a:t>Non-cognate (different)</a:t>
            </a: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61203" y="6460112"/>
            <a:ext cx="26785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2121E3"/>
                </a:solidFill>
              </a:rPr>
              <a:t>Zimflex</a:t>
            </a:r>
            <a:r>
              <a:rPr lang="en-GB" dirty="0">
                <a:solidFill>
                  <a:srgbClr val="2121E3"/>
                </a:solidFill>
              </a:rPr>
              <a:t> : Fling the teacher</a:t>
            </a:r>
          </a:p>
        </p:txBody>
      </p:sp>
      <p:sp>
        <p:nvSpPr>
          <p:cNvPr id="36" name="TextBox 35">
            <a:hlinkClick r:id="rId3"/>
          </p:cNvPr>
          <p:cNvSpPr txBox="1"/>
          <p:nvPr/>
        </p:nvSpPr>
        <p:spPr>
          <a:xfrm>
            <a:off x="3744343" y="6445004"/>
            <a:ext cx="104375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121E3"/>
                </a:solidFill>
              </a:rPr>
              <a:t>DOBBLE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7827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188640"/>
            <a:ext cx="8640960" cy="12961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 sport préfères-tu?</a:t>
            </a:r>
            <a:endParaRPr kumimoji="0" lang="en-IE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1052736"/>
            <a:ext cx="7957392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sport do you</a:t>
            </a:r>
            <a:r>
              <a:rPr kumimoji="0" lang="en-IE" sz="4800" b="0" i="1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prefer?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145578"/>
            <a:ext cx="1836205" cy="1224136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267744" y="2132856"/>
            <a:ext cx="5976664" cy="1224136"/>
          </a:xfrm>
          <a:prstGeom prst="wedgeRoundRectCallout">
            <a:avLst>
              <a:gd name="adj1" fmla="val -63657"/>
              <a:gd name="adj2" fmla="val -49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préfère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 le tennis</a:t>
            </a:r>
          </a:p>
        </p:txBody>
      </p:sp>
      <p:pic>
        <p:nvPicPr>
          <p:cNvPr id="2052" name="Picture 4" descr="http://www.goolfm.net/wp-content/uploads/2012/08/Mo-Farah-celebrates-winni-008_1920x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73016"/>
            <a:ext cx="2400267" cy="1440160"/>
          </a:xfrm>
          <a:prstGeom prst="rect">
            <a:avLst/>
          </a:prstGeom>
          <a:noFill/>
        </p:spPr>
      </p:pic>
      <p:sp>
        <p:nvSpPr>
          <p:cNvPr id="8" name="Rounded Rectangular Callout 7"/>
          <p:cNvSpPr/>
          <p:nvPr/>
        </p:nvSpPr>
        <p:spPr>
          <a:xfrm>
            <a:off x="179512" y="3933056"/>
            <a:ext cx="5976664" cy="1224136"/>
          </a:xfrm>
          <a:prstGeom prst="wedgeRoundRectCallout">
            <a:avLst>
              <a:gd name="adj1" fmla="val 69353"/>
              <a:gd name="adj2" fmla="val -66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préfère l’athlétisme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r="11539"/>
          <a:stretch/>
        </p:blipFill>
        <p:spPr bwMode="auto">
          <a:xfrm>
            <a:off x="251519" y="5269549"/>
            <a:ext cx="1836205" cy="1422660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339752" y="5373216"/>
            <a:ext cx="5472608" cy="1224136"/>
          </a:xfrm>
          <a:prstGeom prst="wedgeRoundRectCallout">
            <a:avLst>
              <a:gd name="adj1" fmla="val -72368"/>
              <a:gd name="adj2" fmla="val -33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accent2">
                    <a:lumMod val="50000"/>
                  </a:schemeClr>
                </a:solidFill>
                <a:latin typeface="Kristen ITC" pitchFamily="66" charset="0"/>
                <a:cs typeface="Lucida Sans Unicode" pitchFamily="34" charset="0"/>
              </a:rPr>
              <a:t>Je préfère le foot</a:t>
            </a:r>
          </a:p>
        </p:txBody>
      </p:sp>
      <p:pic>
        <p:nvPicPr>
          <p:cNvPr id="11" name="Picture 10" descr="http://upload.wikimedia.org/wikipedia/en/3/30/FulecoMascot.jpg">
            <a:hlinkClick r:id="rId5" action="ppaction://hlinkpres?slideindex=1&amp;slidetitle=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517232"/>
            <a:ext cx="1259632" cy="9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0"/>
            <a:ext cx="8640960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 sport préfères-tu?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92696"/>
            <a:ext cx="56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764704"/>
            <a:ext cx="7957392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 sport do you</a:t>
            </a:r>
            <a:r>
              <a:rPr kumimoji="0" lang="en-IE" sz="4800" b="0" i="1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prefer?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340768"/>
            <a:ext cx="4261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/>
              <a:t>Je préfère 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41277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0" y="1484784"/>
            <a:ext cx="302433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I prefer….</a:t>
            </a:r>
            <a:endParaRPr kumimoji="0" lang="en-I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648072" cy="62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15616" y="292494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foot</a:t>
            </a:r>
            <a:endParaRPr lang="en-GB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743744" cy="6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115616" y="3717032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rugby</a:t>
            </a:r>
            <a:endParaRPr lang="en-GB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576064" cy="66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115616" y="450912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basket</a:t>
            </a:r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21288"/>
            <a:ext cx="732976" cy="64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187624" y="609329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tennis</a:t>
            </a:r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780928"/>
            <a:ext cx="413395" cy="78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851920" y="2924944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vélo</a:t>
            </a:r>
            <a:endParaRPr lang="en-GB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717032"/>
            <a:ext cx="719812" cy="6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851920" y="37890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ski</a:t>
            </a:r>
            <a:endParaRPr lang="en-GB"/>
          </a:p>
        </p:txBody>
      </p:sp>
      <p:pic>
        <p:nvPicPr>
          <p:cNvPr id="29" name="Content Placeholder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509120"/>
            <a:ext cx="655911" cy="5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779912" y="458112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le ping-pong</a:t>
            </a:r>
            <a:endParaRPr lang="en-GB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301208"/>
            <a:ext cx="582305" cy="6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851920" y="537321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l’équitation</a:t>
            </a:r>
            <a:endParaRPr lang="en-GB"/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6021288"/>
            <a:ext cx="720080" cy="43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851920" y="602128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la natation</a:t>
            </a:r>
            <a:endParaRPr lang="en-GB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5229200"/>
            <a:ext cx="759699" cy="68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043608" y="5373216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itchFamily="34" charset="0"/>
                <a:ea typeface="Times New Roman" pitchFamily="18" charset="0"/>
                <a:cs typeface="Arial" pitchFamily="34" charset="0"/>
              </a:rPr>
              <a:t>la gymnastique</a:t>
            </a:r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220072" y="3140968"/>
            <a:ext cx="39239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7E00"/>
                </a:solidFill>
              </a:rPr>
              <a:t>Encore des questions…</a:t>
            </a:r>
          </a:p>
          <a:p>
            <a:endParaRPr lang="en-GB" dirty="0"/>
          </a:p>
          <a:p>
            <a:r>
              <a:rPr lang="en-GB" sz="2000" b="1" dirty="0">
                <a:solidFill>
                  <a:srgbClr val="007E00"/>
                </a:solidFill>
              </a:rPr>
              <a:t>KIS</a:t>
            </a:r>
            <a:r>
              <a:rPr lang="en-GB" sz="2000" dirty="0"/>
              <a:t> = </a:t>
            </a:r>
            <a:r>
              <a:rPr lang="en-GB" sz="2000" b="1" dirty="0" err="1"/>
              <a:t>Quel</a:t>
            </a:r>
            <a:r>
              <a:rPr lang="en-GB" sz="2000" b="1" dirty="0"/>
              <a:t> sport </a:t>
            </a:r>
            <a:r>
              <a:rPr lang="en-GB" sz="2000" b="1" dirty="0" err="1"/>
              <a:t>aimes-tu</a:t>
            </a:r>
            <a:r>
              <a:rPr lang="en-GB" sz="2000" b="1" dirty="0"/>
              <a:t>?</a:t>
            </a:r>
          </a:p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J’aime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sz="2000" dirty="0">
                <a:sym typeface="Wingdings" pitchFamily="2" charset="2"/>
              </a:rPr>
              <a:t>……. (+ le/l’/la)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>
                <a:solidFill>
                  <a:srgbClr val="FF8409"/>
                </a:solidFill>
              </a:rPr>
              <a:t>ROT</a:t>
            </a:r>
            <a:r>
              <a:rPr lang="en-GB" sz="2000" dirty="0"/>
              <a:t> = </a:t>
            </a:r>
            <a:r>
              <a:rPr lang="en-GB" sz="2000" b="1" dirty="0" err="1"/>
              <a:t>Tu</a:t>
            </a:r>
            <a:r>
              <a:rPr lang="en-GB" sz="2000" b="1" dirty="0"/>
              <a:t> </a:t>
            </a:r>
            <a:r>
              <a:rPr lang="en-GB" sz="2000" b="1" dirty="0" err="1"/>
              <a:t>n’aimes</a:t>
            </a:r>
            <a:r>
              <a:rPr lang="en-GB" sz="2000" b="1" dirty="0"/>
              <a:t> pas </a:t>
            </a:r>
            <a:r>
              <a:rPr lang="en-GB" sz="2000" b="1" dirty="0" err="1"/>
              <a:t>quel</a:t>
            </a:r>
            <a:r>
              <a:rPr lang="en-GB" sz="2000" b="1" dirty="0"/>
              <a:t> sport?</a:t>
            </a:r>
          </a:p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Je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n’aime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pas </a:t>
            </a:r>
            <a:r>
              <a:rPr lang="en-GB" sz="2000" dirty="0">
                <a:sym typeface="Wingdings" pitchFamily="2" charset="2"/>
              </a:rPr>
              <a:t>…… (+ le/l’/la)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WMB</a:t>
            </a:r>
            <a:r>
              <a:rPr lang="en-GB" sz="2000" dirty="0"/>
              <a:t> = </a:t>
            </a:r>
            <a:r>
              <a:rPr lang="en-GB" sz="2000" b="1" dirty="0" err="1"/>
              <a:t>Quel</a:t>
            </a:r>
            <a:r>
              <a:rPr lang="en-GB" sz="2000" b="1" dirty="0"/>
              <a:t> sport </a:t>
            </a:r>
            <a:r>
              <a:rPr lang="en-GB" sz="2000" b="1" dirty="0" err="1"/>
              <a:t>voudrais-tu</a:t>
            </a:r>
            <a:r>
              <a:rPr lang="en-GB" sz="2000" b="1" dirty="0"/>
              <a:t>    	essayer? </a:t>
            </a:r>
          </a:p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Je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voudrais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essayer </a:t>
            </a:r>
            <a:r>
              <a:rPr lang="en-GB" sz="2000" dirty="0">
                <a:sym typeface="Wingdings" pitchFamily="2" charset="2"/>
              </a:rPr>
              <a:t>…. (+ le/l’/la)</a:t>
            </a:r>
            <a:endParaRPr lang="en-GB" sz="2000" dirty="0"/>
          </a:p>
        </p:txBody>
      </p:sp>
      <p:sp>
        <p:nvSpPr>
          <p:cNvPr id="38" name="TextBox 37">
            <a:hlinkClick r:id="rId12" action="ppaction://hlinkfile"/>
          </p:cNvPr>
          <p:cNvSpPr txBox="1"/>
          <p:nvPr/>
        </p:nvSpPr>
        <p:spPr>
          <a:xfrm>
            <a:off x="5220072" y="2276872"/>
            <a:ext cx="2730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>
                <a:solidFill>
                  <a:srgbClr val="FF0000"/>
                </a:solidFill>
              </a:rPr>
              <a:t>SONDAGE</a:t>
            </a:r>
          </a:p>
        </p:txBody>
      </p:sp>
      <p:pic>
        <p:nvPicPr>
          <p:cNvPr id="1026" name="Picture 2" descr="C:\Documents and Settings\Helen\Local Settings\Temporary Internet Files\Content.IE5\LVX7S9BF\MC900358967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2400" y="2276872"/>
            <a:ext cx="771756" cy="771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8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3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6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6" grpId="0"/>
      <p:bldP spid="18" grpId="0"/>
      <p:bldP spid="20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rugby</a:t>
            </a:r>
          </a:p>
        </p:txBody>
      </p:sp>
      <p:pic>
        <p:nvPicPr>
          <p:cNvPr id="3" name="le rugby">
            <a:hlinkClick r:id="" action="ppaction://media"/>
            <a:extLst>
              <a:ext uri="{FF2B5EF4-FFF2-40B4-BE49-F238E27FC236}">
                <a16:creationId xmlns:a16="http://schemas.microsoft.com/office/drawing/2014/main" id="{9536EA0A-4F3C-46BC-93E3-D7EB8FCDD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270" y="1600200"/>
            <a:ext cx="52954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rugby">
            <a:hlinkClick r:id="" action="ppaction://media"/>
            <a:extLst>
              <a:ext uri="{FF2B5EF4-FFF2-40B4-BE49-F238E27FC236}">
                <a16:creationId xmlns:a16="http://schemas.microsoft.com/office/drawing/2014/main" id="{D2BB5A37-0B46-4321-A1BD-6F6DC6BC8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53542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IE" sz="8800" dirty="0"/>
              <a:t>Le basket</a:t>
            </a:r>
          </a:p>
        </p:txBody>
      </p:sp>
      <p:pic>
        <p:nvPicPr>
          <p:cNvPr id="3" name="le basket">
            <a:hlinkClick r:id="" action="ppaction://media"/>
            <a:extLst>
              <a:ext uri="{FF2B5EF4-FFF2-40B4-BE49-F238E27FC236}">
                <a16:creationId xmlns:a16="http://schemas.microsoft.com/office/drawing/2014/main" id="{B4F63E88-9F16-438D-B70A-9CE8160D8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84984"/>
            <a:ext cx="296416" cy="296416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628800"/>
            <a:ext cx="4024461" cy="461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basket">
            <a:hlinkClick r:id="" action="ppaction://media"/>
            <a:extLst>
              <a:ext uri="{FF2B5EF4-FFF2-40B4-BE49-F238E27FC236}">
                <a16:creationId xmlns:a16="http://schemas.microsoft.com/office/drawing/2014/main" id="{21ADC0E8-7955-4E4D-AEF0-C21AFA575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369754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hockey">
            <a:hlinkClick r:id="" action="ppaction://media"/>
            <a:extLst>
              <a:ext uri="{FF2B5EF4-FFF2-40B4-BE49-F238E27FC236}">
                <a16:creationId xmlns:a16="http://schemas.microsoft.com/office/drawing/2014/main" id="{82A9AE7E-908B-4CCB-90AC-DB015F627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hockey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556792"/>
            <a:ext cx="4779139" cy="48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hockey">
            <a:hlinkClick r:id="" action="ppaction://media"/>
            <a:extLst>
              <a:ext uri="{FF2B5EF4-FFF2-40B4-BE49-F238E27FC236}">
                <a16:creationId xmlns:a16="http://schemas.microsoft.com/office/drawing/2014/main" id="{48FE49D4-6610-4860-A9B0-3F16A511E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46883" y="517556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golf">
            <a:hlinkClick r:id="" action="ppaction://media"/>
            <a:extLst>
              <a:ext uri="{FF2B5EF4-FFF2-40B4-BE49-F238E27FC236}">
                <a16:creationId xmlns:a16="http://schemas.microsoft.com/office/drawing/2014/main" id="{2A6975D0-60D0-4BF8-81CD-1CE83C71C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golf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5701" y="1600200"/>
            <a:ext cx="37325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golf">
            <a:hlinkClick r:id="" action="ppaction://media"/>
            <a:extLst>
              <a:ext uri="{FF2B5EF4-FFF2-40B4-BE49-F238E27FC236}">
                <a16:creationId xmlns:a16="http://schemas.microsoft.com/office/drawing/2014/main" id="{A642DCD8-BECB-4F90-8FE0-84881EC65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4208" y="473150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tennis</a:t>
            </a:r>
          </a:p>
        </p:txBody>
      </p:sp>
      <p:pic>
        <p:nvPicPr>
          <p:cNvPr id="3" name="le tennis">
            <a:hlinkClick r:id="" action="ppaction://media"/>
            <a:extLst>
              <a:ext uri="{FF2B5EF4-FFF2-40B4-BE49-F238E27FC236}">
                <a16:creationId xmlns:a16="http://schemas.microsoft.com/office/drawing/2014/main" id="{BE8C0C6D-EE54-4D67-8F4B-A4CD76073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2760" y="1844824"/>
            <a:ext cx="50142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tennis">
            <a:hlinkClick r:id="" action="ppaction://media"/>
            <a:extLst>
              <a:ext uri="{FF2B5EF4-FFF2-40B4-BE49-F238E27FC236}">
                <a16:creationId xmlns:a16="http://schemas.microsoft.com/office/drawing/2014/main" id="{4845DFF7-FA8E-4A37-A379-FB104B55C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6256" y="548680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e velo">
            <a:hlinkClick r:id="" action="ppaction://media"/>
            <a:extLst>
              <a:ext uri="{FF2B5EF4-FFF2-40B4-BE49-F238E27FC236}">
                <a16:creationId xmlns:a16="http://schemas.microsoft.com/office/drawing/2014/main" id="{A1B81E68-0BB8-44FE-8A41-ED5321B78B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le cyclisme">
            <a:hlinkClick r:id="" action="ppaction://media"/>
            <a:extLst>
              <a:ext uri="{FF2B5EF4-FFF2-40B4-BE49-F238E27FC236}">
                <a16:creationId xmlns:a16="http://schemas.microsoft.com/office/drawing/2014/main" id="{0FABB77D-312E-441E-BBB0-9C0AFCF3D7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7904" y="270892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en-IE" sz="8800" dirty="0"/>
              <a:t>Le </a:t>
            </a:r>
            <a:r>
              <a:rPr lang="en-IE" sz="8800" dirty="0" err="1"/>
              <a:t>cyclisme</a:t>
            </a:r>
            <a:endParaRPr lang="en-IE" sz="8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772816"/>
            <a:ext cx="257363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64088" y="1916832"/>
            <a:ext cx="3458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8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vélo</a:t>
            </a:r>
            <a:endParaRPr kumimoji="0" lang="en-IE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le cyclisme">
            <a:hlinkClick r:id="" action="ppaction://media"/>
            <a:extLst>
              <a:ext uri="{FF2B5EF4-FFF2-40B4-BE49-F238E27FC236}">
                <a16:creationId xmlns:a16="http://schemas.microsoft.com/office/drawing/2014/main" id="{8E9128C5-43C2-4DDC-837E-5E7FF977D6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475870"/>
            <a:ext cx="936104" cy="936104"/>
          </a:xfrm>
          <a:prstGeom prst="rect">
            <a:avLst/>
          </a:prstGeom>
        </p:spPr>
      </p:pic>
      <p:pic>
        <p:nvPicPr>
          <p:cNvPr id="8" name="le velo">
            <a:hlinkClick r:id="" action="ppaction://media"/>
            <a:extLst>
              <a:ext uri="{FF2B5EF4-FFF2-40B4-BE49-F238E27FC236}">
                <a16:creationId xmlns:a16="http://schemas.microsoft.com/office/drawing/2014/main" id="{A117EEFF-5019-4716-9834-61A0C61B0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3149352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 ski">
            <a:hlinkClick r:id="" action="ppaction://media"/>
            <a:extLst>
              <a:ext uri="{FF2B5EF4-FFF2-40B4-BE49-F238E27FC236}">
                <a16:creationId xmlns:a16="http://schemas.microsoft.com/office/drawing/2014/main" id="{1A6FBB53-E0CF-4620-A820-5ABBCA483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8800" dirty="0"/>
              <a:t>Le ski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0" y="1643856"/>
            <a:ext cx="4762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e ski">
            <a:hlinkClick r:id="" action="ppaction://media"/>
            <a:extLst>
              <a:ext uri="{FF2B5EF4-FFF2-40B4-BE49-F238E27FC236}">
                <a16:creationId xmlns:a16="http://schemas.microsoft.com/office/drawing/2014/main" id="{F2331F0E-A957-428B-B4D9-580349FA6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8184" y="487411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430</Words>
  <Application>Microsoft Office PowerPoint</Application>
  <PresentationFormat>On-screen Show (4:3)</PresentationFormat>
  <Paragraphs>123</Paragraphs>
  <Slides>24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Kristen ITC</vt:lpstr>
      <vt:lpstr>Lucida Sans Unicode</vt:lpstr>
      <vt:lpstr>Times New Roman</vt:lpstr>
      <vt:lpstr>Wingdings</vt:lpstr>
      <vt:lpstr>Office Theme</vt:lpstr>
      <vt:lpstr>Tu aimes le sport?</vt:lpstr>
      <vt:lpstr>Le foot</vt:lpstr>
      <vt:lpstr>Le rugby</vt:lpstr>
      <vt:lpstr>Le basket</vt:lpstr>
      <vt:lpstr>Le hockey</vt:lpstr>
      <vt:lpstr>Le golf</vt:lpstr>
      <vt:lpstr>Le tennis</vt:lpstr>
      <vt:lpstr>Le cyclisme</vt:lpstr>
      <vt:lpstr>Le ski</vt:lpstr>
      <vt:lpstr>Le ping-pong</vt:lpstr>
      <vt:lpstr> L’équitation </vt:lpstr>
      <vt:lpstr>L’athlétisme</vt:lpstr>
      <vt:lpstr>La natation</vt:lpstr>
      <vt:lpstr>La pêche</vt:lpstr>
      <vt:lpstr>La gymnastique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aimes le sport?</dc:title>
  <dc:creator>Claire Miles</dc:creator>
  <cp:lastModifiedBy>Ms M Wilson</cp:lastModifiedBy>
  <cp:revision>54</cp:revision>
  <dcterms:created xsi:type="dcterms:W3CDTF">2011-09-03T13:40:35Z</dcterms:created>
  <dcterms:modified xsi:type="dcterms:W3CDTF">2020-05-17T09:01:07Z</dcterms:modified>
</cp:coreProperties>
</file>