
<file path=[Content_Types].xml><?xml version="1.0" encoding="utf-8"?>
<Types xmlns="http://schemas.openxmlformats.org/package/2006/content-types">
  <Default Extension="jpeg" ContentType="image/jpeg"/>
  <Default Extension="jpg" ContentType="image/jpeg"/>
  <Default Extension="m4a" ContentType="audio/mp4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1" r:id="rId3"/>
    <p:sldId id="272" r:id="rId4"/>
    <p:sldId id="275" r:id="rId5"/>
    <p:sldId id="276" r:id="rId6"/>
    <p:sldId id="277" r:id="rId7"/>
    <p:sldId id="278" r:id="rId8"/>
    <p:sldId id="279" r:id="rId9"/>
    <p:sldId id="282" r:id="rId10"/>
    <p:sldId id="286" r:id="rId11"/>
    <p:sldId id="280" r:id="rId12"/>
    <p:sldId id="285" r:id="rId13"/>
    <p:sldId id="281" r:id="rId14"/>
    <p:sldId id="283" r:id="rId15"/>
    <p:sldId id="284" r:id="rId16"/>
    <p:sldId id="323" r:id="rId17"/>
    <p:sldId id="324" r:id="rId18"/>
    <p:sldId id="325" r:id="rId19"/>
    <p:sldId id="326" r:id="rId20"/>
    <p:sldId id="327" r:id="rId21"/>
    <p:sldId id="328" r:id="rId22"/>
    <p:sldId id="321" r:id="rId23"/>
    <p:sldId id="329" r:id="rId24"/>
    <p:sldId id="320" r:id="rId25"/>
    <p:sldId id="322" r:id="rId26"/>
    <p:sldId id="330" r:id="rId27"/>
    <p:sldId id="257" r:id="rId28"/>
    <p:sldId id="260" r:id="rId29"/>
    <p:sldId id="258" r:id="rId30"/>
    <p:sldId id="331" r:id="rId31"/>
    <p:sldId id="332" r:id="rId3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121E3"/>
    <a:srgbClr val="FFFFCC"/>
    <a:srgbClr val="FF8409"/>
    <a:srgbClr val="FFA347"/>
    <a:srgbClr val="007E00"/>
    <a:srgbClr val="CCFF99"/>
    <a:srgbClr val="A9DA74"/>
    <a:srgbClr val="FF00FF"/>
    <a:srgbClr val="FF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1F2B4CA-FA5C-4C3E-9996-D37FD27F0B86}" v="173" dt="2020-05-18T11:26:00.676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97" d="100"/>
          <a:sy n="97" d="100"/>
        </p:scale>
        <p:origin x="948" y="4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microsoft.com/office/2015/10/relationships/revisionInfo" Target="revisionInfo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I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CA2A49-996F-4329-A4B9-CB321AA89FE4}" type="datetimeFigureOut">
              <a:rPr lang="en-IE" smtClean="0"/>
              <a:pPr/>
              <a:t>04/06/2020</a:t>
            </a:fld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6143F4-5D31-4188-954E-AB24752CF783}" type="slidenum">
              <a:rPr lang="en-IE" smtClean="0"/>
              <a:pPr/>
              <a:t>‹#›</a:t>
            </a:fld>
            <a:endParaRPr lang="en-IE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CA2A49-996F-4329-A4B9-CB321AA89FE4}" type="datetimeFigureOut">
              <a:rPr lang="en-IE" smtClean="0"/>
              <a:pPr/>
              <a:t>04/06/2020</a:t>
            </a:fld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6143F4-5D31-4188-954E-AB24752CF783}" type="slidenum">
              <a:rPr lang="en-IE" smtClean="0"/>
              <a:pPr/>
              <a:t>‹#›</a:t>
            </a:fld>
            <a:endParaRPr lang="en-IE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CA2A49-996F-4329-A4B9-CB321AA89FE4}" type="datetimeFigureOut">
              <a:rPr lang="en-IE" smtClean="0"/>
              <a:pPr/>
              <a:t>04/06/2020</a:t>
            </a:fld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6143F4-5D31-4188-954E-AB24752CF783}" type="slidenum">
              <a:rPr lang="en-IE" smtClean="0"/>
              <a:pPr/>
              <a:t>‹#›</a:t>
            </a:fld>
            <a:endParaRPr lang="en-IE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CA2A49-996F-4329-A4B9-CB321AA89FE4}" type="datetimeFigureOut">
              <a:rPr lang="en-IE" smtClean="0"/>
              <a:pPr/>
              <a:t>04/06/2020</a:t>
            </a:fld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6143F4-5D31-4188-954E-AB24752CF783}" type="slidenum">
              <a:rPr lang="en-IE" smtClean="0"/>
              <a:pPr/>
              <a:t>‹#›</a:t>
            </a:fld>
            <a:endParaRPr lang="en-IE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CA2A49-996F-4329-A4B9-CB321AA89FE4}" type="datetimeFigureOut">
              <a:rPr lang="en-IE" smtClean="0"/>
              <a:pPr/>
              <a:t>04/06/2020</a:t>
            </a:fld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6143F4-5D31-4188-954E-AB24752CF783}" type="slidenum">
              <a:rPr lang="en-IE" smtClean="0"/>
              <a:pPr/>
              <a:t>‹#›</a:t>
            </a:fld>
            <a:endParaRPr lang="en-IE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CA2A49-996F-4329-A4B9-CB321AA89FE4}" type="datetimeFigureOut">
              <a:rPr lang="en-IE" smtClean="0"/>
              <a:pPr/>
              <a:t>04/06/2020</a:t>
            </a:fld>
            <a:endParaRPr lang="en-I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6143F4-5D31-4188-954E-AB24752CF783}" type="slidenum">
              <a:rPr lang="en-IE" smtClean="0"/>
              <a:pPr/>
              <a:t>‹#›</a:t>
            </a:fld>
            <a:endParaRPr lang="en-IE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CA2A49-996F-4329-A4B9-CB321AA89FE4}" type="datetimeFigureOut">
              <a:rPr lang="en-IE" smtClean="0"/>
              <a:pPr/>
              <a:t>04/06/2020</a:t>
            </a:fld>
            <a:endParaRPr lang="en-I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6143F4-5D31-4188-954E-AB24752CF783}" type="slidenum">
              <a:rPr lang="en-IE" smtClean="0"/>
              <a:pPr/>
              <a:t>‹#›</a:t>
            </a:fld>
            <a:endParaRPr lang="en-IE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CA2A49-996F-4329-A4B9-CB321AA89FE4}" type="datetimeFigureOut">
              <a:rPr lang="en-IE" smtClean="0"/>
              <a:pPr/>
              <a:t>04/06/2020</a:t>
            </a:fld>
            <a:endParaRPr lang="en-I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6143F4-5D31-4188-954E-AB24752CF783}" type="slidenum">
              <a:rPr lang="en-IE" smtClean="0"/>
              <a:pPr/>
              <a:t>‹#›</a:t>
            </a:fld>
            <a:endParaRPr lang="en-IE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CA2A49-996F-4329-A4B9-CB321AA89FE4}" type="datetimeFigureOut">
              <a:rPr lang="en-IE" smtClean="0"/>
              <a:pPr/>
              <a:t>04/06/2020</a:t>
            </a:fld>
            <a:endParaRPr lang="en-I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6143F4-5D31-4188-954E-AB24752CF783}" type="slidenum">
              <a:rPr lang="en-IE" smtClean="0"/>
              <a:pPr/>
              <a:t>‹#›</a:t>
            </a:fld>
            <a:endParaRPr lang="en-IE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CA2A49-996F-4329-A4B9-CB321AA89FE4}" type="datetimeFigureOut">
              <a:rPr lang="en-IE" smtClean="0"/>
              <a:pPr/>
              <a:t>04/06/2020</a:t>
            </a:fld>
            <a:endParaRPr lang="en-I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6143F4-5D31-4188-954E-AB24752CF783}" type="slidenum">
              <a:rPr lang="en-IE" smtClean="0"/>
              <a:pPr/>
              <a:t>‹#›</a:t>
            </a:fld>
            <a:endParaRPr lang="en-IE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IE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CA2A49-996F-4329-A4B9-CB321AA89FE4}" type="datetimeFigureOut">
              <a:rPr lang="en-IE" smtClean="0"/>
              <a:pPr/>
              <a:t>04/06/2020</a:t>
            </a:fld>
            <a:endParaRPr lang="en-I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6143F4-5D31-4188-954E-AB24752CF783}" type="slidenum">
              <a:rPr lang="en-IE" smtClean="0"/>
              <a:pPr/>
              <a:t>‹#›</a:t>
            </a:fld>
            <a:endParaRPr lang="en-IE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1CA2A49-996F-4329-A4B9-CB321AA89FE4}" type="datetimeFigureOut">
              <a:rPr lang="en-IE" smtClean="0"/>
              <a:pPr/>
              <a:t>04/06/2020</a:t>
            </a:fld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F6143F4-5D31-4188-954E-AB24752CF783}" type="slidenum">
              <a:rPr lang="en-IE" smtClean="0"/>
              <a:pPr/>
              <a:t>‹#›</a:t>
            </a:fld>
            <a:endParaRPr lang="en-I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media" Target="../media/media2.m4a"/><Relationship Id="rId7" Type="http://schemas.openxmlformats.org/officeDocument/2006/relationships/image" Target="../media/image2.png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6" Type="http://schemas.openxmlformats.org/officeDocument/2006/relationships/image" Target="../media/image1.png"/><Relationship Id="rId5" Type="http://schemas.openxmlformats.org/officeDocument/2006/relationships/slideLayout" Target="../slideLayouts/slideLayout1.xml"/><Relationship Id="rId4" Type="http://schemas.openxmlformats.org/officeDocument/2006/relationships/audio" Target="../media/media2.m4a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2.m4a"/><Relationship Id="rId1" Type="http://schemas.microsoft.com/office/2007/relationships/media" Target="../media/media12.m4a"/><Relationship Id="rId5" Type="http://schemas.openxmlformats.org/officeDocument/2006/relationships/image" Target="../media/image11.png"/><Relationship Id="rId4" Type="http://schemas.openxmlformats.org/officeDocument/2006/relationships/image" Target="../media/image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3.m4a"/><Relationship Id="rId1" Type="http://schemas.microsoft.com/office/2007/relationships/media" Target="../media/media13.m4a"/><Relationship Id="rId5" Type="http://schemas.openxmlformats.org/officeDocument/2006/relationships/image" Target="../media/image12.png"/><Relationship Id="rId4" Type="http://schemas.openxmlformats.org/officeDocument/2006/relationships/image" Target="../media/image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4.m4a"/><Relationship Id="rId1" Type="http://schemas.microsoft.com/office/2007/relationships/media" Target="../media/media14.m4a"/><Relationship Id="rId5" Type="http://schemas.openxmlformats.org/officeDocument/2006/relationships/image" Target="../media/image13.wmf"/><Relationship Id="rId4" Type="http://schemas.openxmlformats.org/officeDocument/2006/relationships/image" Target="../media/image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5.m4a"/><Relationship Id="rId1" Type="http://schemas.microsoft.com/office/2007/relationships/media" Target="../media/media15.m4a"/><Relationship Id="rId5" Type="http://schemas.openxmlformats.org/officeDocument/2006/relationships/image" Target="../media/image14.png"/><Relationship Id="rId4" Type="http://schemas.openxmlformats.org/officeDocument/2006/relationships/image" Target="../media/image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6.m4a"/><Relationship Id="rId1" Type="http://schemas.microsoft.com/office/2007/relationships/media" Target="../media/media16.m4a"/><Relationship Id="rId5" Type="http://schemas.openxmlformats.org/officeDocument/2006/relationships/image" Target="../media/image15.png"/><Relationship Id="rId4" Type="http://schemas.openxmlformats.org/officeDocument/2006/relationships/image" Target="../media/image1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7.m4a"/><Relationship Id="rId1" Type="http://schemas.microsoft.com/office/2007/relationships/media" Target="../media/media17.m4a"/><Relationship Id="rId5" Type="http://schemas.openxmlformats.org/officeDocument/2006/relationships/image" Target="../media/image16.png"/><Relationship Id="rId4" Type="http://schemas.openxmlformats.org/officeDocument/2006/relationships/image" Target="../media/image1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13" Type="http://schemas.openxmlformats.org/officeDocument/2006/relationships/image" Target="../media/image15.png"/><Relationship Id="rId3" Type="http://schemas.openxmlformats.org/officeDocument/2006/relationships/image" Target="../media/image4.png"/><Relationship Id="rId7" Type="http://schemas.openxmlformats.org/officeDocument/2006/relationships/image" Target="../media/image10.png"/><Relationship Id="rId12" Type="http://schemas.openxmlformats.org/officeDocument/2006/relationships/image" Target="../media/image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11" Type="http://schemas.openxmlformats.org/officeDocument/2006/relationships/image" Target="../media/image16.png"/><Relationship Id="rId5" Type="http://schemas.openxmlformats.org/officeDocument/2006/relationships/image" Target="../media/image8.png"/><Relationship Id="rId15" Type="http://schemas.openxmlformats.org/officeDocument/2006/relationships/image" Target="../media/image13.wmf"/><Relationship Id="rId10" Type="http://schemas.openxmlformats.org/officeDocument/2006/relationships/image" Target="../media/image14.png"/><Relationship Id="rId4" Type="http://schemas.openxmlformats.org/officeDocument/2006/relationships/image" Target="../media/image5.png"/><Relationship Id="rId9" Type="http://schemas.openxmlformats.org/officeDocument/2006/relationships/image" Target="../media/image12.png"/><Relationship Id="rId14" Type="http://schemas.openxmlformats.org/officeDocument/2006/relationships/image" Target="../media/image7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13" Type="http://schemas.openxmlformats.org/officeDocument/2006/relationships/image" Target="../media/image15.png"/><Relationship Id="rId3" Type="http://schemas.openxmlformats.org/officeDocument/2006/relationships/image" Target="../media/image4.png"/><Relationship Id="rId7" Type="http://schemas.openxmlformats.org/officeDocument/2006/relationships/image" Target="../media/image10.png"/><Relationship Id="rId12" Type="http://schemas.openxmlformats.org/officeDocument/2006/relationships/image" Target="../media/image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11" Type="http://schemas.openxmlformats.org/officeDocument/2006/relationships/image" Target="../media/image16.png"/><Relationship Id="rId5" Type="http://schemas.openxmlformats.org/officeDocument/2006/relationships/image" Target="../media/image8.png"/><Relationship Id="rId15" Type="http://schemas.openxmlformats.org/officeDocument/2006/relationships/image" Target="../media/image13.wmf"/><Relationship Id="rId10" Type="http://schemas.openxmlformats.org/officeDocument/2006/relationships/image" Target="../media/image14.png"/><Relationship Id="rId4" Type="http://schemas.openxmlformats.org/officeDocument/2006/relationships/image" Target="../media/image5.png"/><Relationship Id="rId9" Type="http://schemas.openxmlformats.org/officeDocument/2006/relationships/image" Target="../media/image12.png"/><Relationship Id="rId14" Type="http://schemas.openxmlformats.org/officeDocument/2006/relationships/image" Target="../media/image7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13" Type="http://schemas.openxmlformats.org/officeDocument/2006/relationships/image" Target="../media/image15.png"/><Relationship Id="rId3" Type="http://schemas.openxmlformats.org/officeDocument/2006/relationships/image" Target="../media/image4.png"/><Relationship Id="rId7" Type="http://schemas.openxmlformats.org/officeDocument/2006/relationships/image" Target="../media/image10.png"/><Relationship Id="rId12" Type="http://schemas.openxmlformats.org/officeDocument/2006/relationships/image" Target="../media/image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11" Type="http://schemas.openxmlformats.org/officeDocument/2006/relationships/image" Target="../media/image16.png"/><Relationship Id="rId5" Type="http://schemas.openxmlformats.org/officeDocument/2006/relationships/image" Target="../media/image8.png"/><Relationship Id="rId15" Type="http://schemas.openxmlformats.org/officeDocument/2006/relationships/image" Target="../media/image13.wmf"/><Relationship Id="rId10" Type="http://schemas.openxmlformats.org/officeDocument/2006/relationships/image" Target="../media/image14.png"/><Relationship Id="rId4" Type="http://schemas.openxmlformats.org/officeDocument/2006/relationships/image" Target="../media/image5.png"/><Relationship Id="rId9" Type="http://schemas.openxmlformats.org/officeDocument/2006/relationships/image" Target="../media/image12.png"/><Relationship Id="rId14" Type="http://schemas.openxmlformats.org/officeDocument/2006/relationships/image" Target="../media/image7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13" Type="http://schemas.openxmlformats.org/officeDocument/2006/relationships/image" Target="../media/image15.png"/><Relationship Id="rId3" Type="http://schemas.openxmlformats.org/officeDocument/2006/relationships/image" Target="../media/image4.png"/><Relationship Id="rId7" Type="http://schemas.openxmlformats.org/officeDocument/2006/relationships/image" Target="../media/image10.png"/><Relationship Id="rId12" Type="http://schemas.openxmlformats.org/officeDocument/2006/relationships/image" Target="../media/image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11" Type="http://schemas.openxmlformats.org/officeDocument/2006/relationships/image" Target="../media/image16.png"/><Relationship Id="rId5" Type="http://schemas.openxmlformats.org/officeDocument/2006/relationships/image" Target="../media/image8.png"/><Relationship Id="rId15" Type="http://schemas.openxmlformats.org/officeDocument/2006/relationships/image" Target="../media/image13.wmf"/><Relationship Id="rId10" Type="http://schemas.openxmlformats.org/officeDocument/2006/relationships/image" Target="../media/image14.png"/><Relationship Id="rId4" Type="http://schemas.openxmlformats.org/officeDocument/2006/relationships/image" Target="../media/image5.png"/><Relationship Id="rId9" Type="http://schemas.openxmlformats.org/officeDocument/2006/relationships/image" Target="../media/image12.png"/><Relationship Id="rId14" Type="http://schemas.openxmlformats.org/officeDocument/2006/relationships/image" Target="../media/image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3.m4a"/><Relationship Id="rId1" Type="http://schemas.microsoft.com/office/2007/relationships/media" Target="../media/media3.m4a"/><Relationship Id="rId5" Type="http://schemas.openxmlformats.org/officeDocument/2006/relationships/image" Target="../media/image3.png"/><Relationship Id="rId4" Type="http://schemas.openxmlformats.org/officeDocument/2006/relationships/image" Target="../media/image1.pn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13" Type="http://schemas.openxmlformats.org/officeDocument/2006/relationships/image" Target="../media/image15.png"/><Relationship Id="rId3" Type="http://schemas.openxmlformats.org/officeDocument/2006/relationships/image" Target="../media/image4.png"/><Relationship Id="rId7" Type="http://schemas.openxmlformats.org/officeDocument/2006/relationships/image" Target="../media/image10.png"/><Relationship Id="rId12" Type="http://schemas.openxmlformats.org/officeDocument/2006/relationships/image" Target="../media/image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11" Type="http://schemas.openxmlformats.org/officeDocument/2006/relationships/image" Target="../media/image16.png"/><Relationship Id="rId5" Type="http://schemas.openxmlformats.org/officeDocument/2006/relationships/image" Target="../media/image8.png"/><Relationship Id="rId15" Type="http://schemas.openxmlformats.org/officeDocument/2006/relationships/image" Target="../media/image13.wmf"/><Relationship Id="rId10" Type="http://schemas.openxmlformats.org/officeDocument/2006/relationships/image" Target="../media/image14.png"/><Relationship Id="rId4" Type="http://schemas.openxmlformats.org/officeDocument/2006/relationships/image" Target="../media/image5.png"/><Relationship Id="rId9" Type="http://schemas.openxmlformats.org/officeDocument/2006/relationships/image" Target="../media/image12.png"/><Relationship Id="rId14" Type="http://schemas.openxmlformats.org/officeDocument/2006/relationships/image" Target="../media/image7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8.m4a"/><Relationship Id="rId1" Type="http://schemas.microsoft.com/office/2007/relationships/media" Target="../media/media18.m4a"/><Relationship Id="rId5" Type="http://schemas.openxmlformats.org/officeDocument/2006/relationships/image" Target="../media/image1.png"/><Relationship Id="rId4" Type="http://schemas.openxmlformats.org/officeDocument/2006/relationships/hyperlink" Target="http://www.zimflex.co.uk/French/Games/Key%20Stage%203/Sports/sports%20fling%20the%20teacher.html" TargetMode="Externa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hyperlink" Target="https://www.youtube.com/watch?v=Hkq-_eVR8zA" TargetMode="Externa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pn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audio" Target="../media/media22.m4a"/><Relationship Id="rId13" Type="http://schemas.openxmlformats.org/officeDocument/2006/relationships/image" Target="../media/image1.png"/><Relationship Id="rId3" Type="http://schemas.microsoft.com/office/2007/relationships/media" Target="../media/media20.m4a"/><Relationship Id="rId7" Type="http://schemas.microsoft.com/office/2007/relationships/media" Target="../media/media22.m4a"/><Relationship Id="rId12" Type="http://schemas.openxmlformats.org/officeDocument/2006/relationships/image" Target="../media/image23.jpg"/><Relationship Id="rId2" Type="http://schemas.openxmlformats.org/officeDocument/2006/relationships/audio" Target="../media/media19.m4a"/><Relationship Id="rId1" Type="http://schemas.microsoft.com/office/2007/relationships/media" Target="../media/media19.m4a"/><Relationship Id="rId6" Type="http://schemas.openxmlformats.org/officeDocument/2006/relationships/audio" Target="../media/media21.m4a"/><Relationship Id="rId11" Type="http://schemas.openxmlformats.org/officeDocument/2006/relationships/image" Target="../media/image22.jpeg"/><Relationship Id="rId5" Type="http://schemas.microsoft.com/office/2007/relationships/media" Target="../media/media21.m4a"/><Relationship Id="rId10" Type="http://schemas.openxmlformats.org/officeDocument/2006/relationships/image" Target="../media/image21.jpeg"/><Relationship Id="rId4" Type="http://schemas.openxmlformats.org/officeDocument/2006/relationships/audio" Target="../media/media20.m4a"/><Relationship Id="rId9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13" Type="http://schemas.openxmlformats.org/officeDocument/2006/relationships/image" Target="../media/image12.png"/><Relationship Id="rId18" Type="http://schemas.openxmlformats.org/officeDocument/2006/relationships/image" Target="../media/image1.png"/><Relationship Id="rId3" Type="http://schemas.microsoft.com/office/2007/relationships/media" Target="../media/media23.m4a"/><Relationship Id="rId7" Type="http://schemas.openxmlformats.org/officeDocument/2006/relationships/image" Target="../media/image4.png"/><Relationship Id="rId12" Type="http://schemas.openxmlformats.org/officeDocument/2006/relationships/image" Target="../media/image11.png"/><Relationship Id="rId17" Type="http://schemas.openxmlformats.org/officeDocument/2006/relationships/image" Target="../media/image24.wmf"/><Relationship Id="rId2" Type="http://schemas.openxmlformats.org/officeDocument/2006/relationships/audio" Target="../media/media19.m4a"/><Relationship Id="rId16" Type="http://schemas.openxmlformats.org/officeDocument/2006/relationships/hyperlink" Target="SONDAGE%20sport.docx" TargetMode="External"/><Relationship Id="rId1" Type="http://schemas.microsoft.com/office/2007/relationships/media" Target="../media/media19.m4a"/><Relationship Id="rId6" Type="http://schemas.openxmlformats.org/officeDocument/2006/relationships/image" Target="../media/image3.png"/><Relationship Id="rId11" Type="http://schemas.openxmlformats.org/officeDocument/2006/relationships/image" Target="../media/image10.png"/><Relationship Id="rId5" Type="http://schemas.openxmlformats.org/officeDocument/2006/relationships/slideLayout" Target="../slideLayouts/slideLayout7.xml"/><Relationship Id="rId15" Type="http://schemas.openxmlformats.org/officeDocument/2006/relationships/image" Target="../media/image16.png"/><Relationship Id="rId10" Type="http://schemas.openxmlformats.org/officeDocument/2006/relationships/image" Target="../media/image9.png"/><Relationship Id="rId19" Type="http://schemas.openxmlformats.org/officeDocument/2006/relationships/image" Target="../media/image25.png"/><Relationship Id="rId4" Type="http://schemas.openxmlformats.org/officeDocument/2006/relationships/audio" Target="../media/media23.m4a"/><Relationship Id="rId9" Type="http://schemas.openxmlformats.org/officeDocument/2006/relationships/image" Target="../media/image8.png"/><Relationship Id="rId14" Type="http://schemas.openxmlformats.org/officeDocument/2006/relationships/image" Target="../media/image14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hyperlink" Target="https://www.bbc.co.uk/programmes/p0114k1q" TargetMode="External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bbc.co.uk/programmes/p0114k1q" TargetMode="External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bbc.co.uk/bitesize/clips/zygnvcw" TargetMode="External"/><Relationship Id="rId2" Type="http://schemas.openxmlformats.org/officeDocument/2006/relationships/hyperlink" Target="https://www.bbc.co.uk/programmes/p0114k1q" TargetMode="Externa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8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4.m4a"/><Relationship Id="rId1" Type="http://schemas.microsoft.com/office/2007/relationships/media" Target="../media/media4.m4a"/><Relationship Id="rId5" Type="http://schemas.openxmlformats.org/officeDocument/2006/relationships/image" Target="../media/image4.png"/><Relationship Id="rId4" Type="http://schemas.openxmlformats.org/officeDocument/2006/relationships/image" Target="../media/image1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lightbulblanguages.co.uk/estrellas-resources/HalfaMinute/lessports.html" TargetMode="External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0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hyperlink" Target="https://pixabay.com/fr/grenouille-main-wave-au-revoir-306795/" TargetMode="External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5.m4a"/><Relationship Id="rId1" Type="http://schemas.microsoft.com/office/2007/relationships/media" Target="../media/media5.m4a"/><Relationship Id="rId5" Type="http://schemas.openxmlformats.org/officeDocument/2006/relationships/image" Target="../media/image5.png"/><Relationship Id="rId4" Type="http://schemas.openxmlformats.org/officeDocument/2006/relationships/image" Target="../media/image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6.m4a"/><Relationship Id="rId1" Type="http://schemas.microsoft.com/office/2007/relationships/media" Target="../media/media6.m4a"/><Relationship Id="rId5" Type="http://schemas.openxmlformats.org/officeDocument/2006/relationships/image" Target="../media/image6.png"/><Relationship Id="rId4" Type="http://schemas.openxmlformats.org/officeDocument/2006/relationships/image" Target="../media/image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7.m4a"/><Relationship Id="rId1" Type="http://schemas.microsoft.com/office/2007/relationships/media" Target="../media/media7.m4a"/><Relationship Id="rId5" Type="http://schemas.openxmlformats.org/officeDocument/2006/relationships/image" Target="../media/image7.png"/><Relationship Id="rId4" Type="http://schemas.openxmlformats.org/officeDocument/2006/relationships/image" Target="../media/image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8.m4a"/><Relationship Id="rId1" Type="http://schemas.microsoft.com/office/2007/relationships/media" Target="../media/media8.m4a"/><Relationship Id="rId5" Type="http://schemas.openxmlformats.org/officeDocument/2006/relationships/image" Target="../media/image8.png"/><Relationship Id="rId4" Type="http://schemas.openxmlformats.org/officeDocument/2006/relationships/image" Target="../media/image1.png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media" Target="../media/media10.m4a"/><Relationship Id="rId7" Type="http://schemas.openxmlformats.org/officeDocument/2006/relationships/image" Target="../media/image9.png"/><Relationship Id="rId2" Type="http://schemas.openxmlformats.org/officeDocument/2006/relationships/audio" Target="../media/media9.m4a"/><Relationship Id="rId1" Type="http://schemas.microsoft.com/office/2007/relationships/media" Target="../media/media9.m4a"/><Relationship Id="rId6" Type="http://schemas.openxmlformats.org/officeDocument/2006/relationships/image" Target="../media/image1.png"/><Relationship Id="rId5" Type="http://schemas.openxmlformats.org/officeDocument/2006/relationships/slideLayout" Target="../slideLayouts/slideLayout2.xml"/><Relationship Id="rId4" Type="http://schemas.openxmlformats.org/officeDocument/2006/relationships/audio" Target="../media/media10.m4a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1.m4a"/><Relationship Id="rId1" Type="http://schemas.microsoft.com/office/2007/relationships/media" Target="../media/media11.m4a"/><Relationship Id="rId5" Type="http://schemas.openxmlformats.org/officeDocument/2006/relationships/image" Target="../media/image10.png"/><Relationship Id="rId4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Objectif - sports">
            <a:hlinkClick r:id="" action="ppaction://media"/>
            <a:extLst>
              <a:ext uri="{FF2B5EF4-FFF2-40B4-BE49-F238E27FC236}">
                <a16:creationId xmlns:a16="http://schemas.microsoft.com/office/drawing/2014/main" id="{5B677ECC-21EA-4CED-897F-57482CEE5185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4301807" y="4437112"/>
            <a:ext cx="304800" cy="304800"/>
          </a:xfrm>
          <a:prstGeom prst="rect">
            <a:avLst/>
          </a:prstGeom>
        </p:spPr>
      </p:pic>
      <p:pic>
        <p:nvPicPr>
          <p:cNvPr id="6" name="Tu aimes le sport">
            <a:hlinkClick r:id="" action="ppaction://media"/>
            <a:extLst>
              <a:ext uri="{FF2B5EF4-FFF2-40B4-BE49-F238E27FC236}">
                <a16:creationId xmlns:a16="http://schemas.microsoft.com/office/drawing/2014/main" id="{55837929-2FEB-42A1-AE3C-2D9055537E9A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55576" y="332656"/>
            <a:ext cx="7772400" cy="1470025"/>
          </a:xfrm>
        </p:spPr>
        <p:txBody>
          <a:bodyPr>
            <a:normAutofit/>
          </a:bodyPr>
          <a:lstStyle/>
          <a:p>
            <a:r>
              <a:rPr lang="en-IE" sz="8000" dirty="0"/>
              <a:t>Tu </a:t>
            </a:r>
            <a:r>
              <a:rPr lang="en-IE" sz="8000" dirty="0" err="1"/>
              <a:t>aimes</a:t>
            </a:r>
            <a:r>
              <a:rPr lang="en-IE" sz="8000" dirty="0"/>
              <a:t> le sport?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411760" y="1819918"/>
            <a:ext cx="4176464" cy="4344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0" y="3933056"/>
            <a:ext cx="2555187" cy="25545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4000" dirty="0">
                <a:solidFill>
                  <a:srgbClr val="0070C0"/>
                </a:solidFill>
              </a:rPr>
              <a:t>Objectif:</a:t>
            </a:r>
          </a:p>
          <a:p>
            <a:r>
              <a:rPr lang="en-GB" sz="4000" dirty="0" err="1">
                <a:solidFill>
                  <a:srgbClr val="0070C0"/>
                </a:solidFill>
              </a:rPr>
              <a:t>Apprendre</a:t>
            </a:r>
            <a:r>
              <a:rPr lang="en-GB" sz="4000" dirty="0">
                <a:solidFill>
                  <a:srgbClr val="0070C0"/>
                </a:solidFill>
              </a:rPr>
              <a:t> </a:t>
            </a:r>
          </a:p>
          <a:p>
            <a:r>
              <a:rPr lang="en-GB" sz="4000" dirty="0">
                <a:solidFill>
                  <a:srgbClr val="0070C0"/>
                </a:solidFill>
              </a:rPr>
              <a:t>des sports </a:t>
            </a:r>
          </a:p>
          <a:p>
            <a:r>
              <a:rPr lang="en-GB" sz="4000" dirty="0" err="1">
                <a:solidFill>
                  <a:srgbClr val="0070C0"/>
                </a:solidFill>
              </a:rPr>
              <a:t>en</a:t>
            </a:r>
            <a:r>
              <a:rPr lang="en-GB" sz="4000" dirty="0">
                <a:solidFill>
                  <a:srgbClr val="0070C0"/>
                </a:solidFill>
              </a:rPr>
              <a:t>  </a:t>
            </a:r>
            <a:r>
              <a:rPr lang="en-GB" sz="4000" dirty="0" err="1">
                <a:solidFill>
                  <a:srgbClr val="0070C0"/>
                </a:solidFill>
              </a:rPr>
              <a:t>français</a:t>
            </a:r>
            <a:endParaRPr lang="en-GB" sz="4000" dirty="0">
              <a:solidFill>
                <a:srgbClr val="0070C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175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6" dur="1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0" dur="4010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  <p:audio>
              <p:cMediaNode vol="80000">
                <p:cTn id="2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  <p:bldLst>
      <p:bldP spid="2" grpId="0"/>
      <p:bldP spid="5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le ping-pong">
            <a:hlinkClick r:id="" action="ppaction://media"/>
            <a:extLst>
              <a:ext uri="{FF2B5EF4-FFF2-40B4-BE49-F238E27FC236}">
                <a16:creationId xmlns:a16="http://schemas.microsoft.com/office/drawing/2014/main" id="{D604B9A3-FDDB-4DD6-A229-0936AE2F5431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IE" sz="8800" dirty="0"/>
              <a:t>Le ping-pong</a:t>
            </a:r>
          </a:p>
        </p:txBody>
      </p:sp>
      <p:pic>
        <p:nvPicPr>
          <p:cNvPr id="4" name="Content Placeholder 3"/>
          <p:cNvPicPr>
            <a:picLocks noGrp="1" noChangeAspect="1" noChangeArrowheads="1"/>
          </p:cNvPicPr>
          <p:nvPr>
            <p:ph idx="1"/>
          </p:nvPr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547937" y="2015331"/>
            <a:ext cx="4048125" cy="3695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le ping-pong">
            <a:hlinkClick r:id="" action="ppaction://media"/>
            <a:extLst>
              <a:ext uri="{FF2B5EF4-FFF2-40B4-BE49-F238E27FC236}">
                <a16:creationId xmlns:a16="http://schemas.microsoft.com/office/drawing/2014/main" id="{D6E8E19A-FB10-44BE-89B6-D7F0F87A4DA1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7812360" y="425451"/>
            <a:ext cx="1016496" cy="101649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218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  <p:audio>
              <p:cMediaNode vol="80000">
                <p:cTn id="1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l'equitation">
            <a:hlinkClick r:id="" action="ppaction://media"/>
            <a:extLst>
              <a:ext uri="{FF2B5EF4-FFF2-40B4-BE49-F238E27FC236}">
                <a16:creationId xmlns:a16="http://schemas.microsoft.com/office/drawing/2014/main" id="{8D6DA251-412A-46E2-A295-F3B0BDC2E831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br>
              <a:rPr lang="fr-FR" sz="8800" dirty="0"/>
            </a:br>
            <a:r>
              <a:rPr lang="fr-FR" sz="8800" dirty="0">
                <a:solidFill>
                  <a:srgbClr val="0070C0"/>
                </a:solidFill>
              </a:rPr>
              <a:t>L’</a:t>
            </a:r>
            <a:r>
              <a:rPr lang="fr-FR" sz="8800" dirty="0"/>
              <a:t>équitation</a:t>
            </a:r>
            <a:br>
              <a:rPr lang="en-IE" sz="8800" dirty="0"/>
            </a:br>
            <a:endParaRPr lang="en-IE" sz="8800" dirty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555776" y="1844824"/>
            <a:ext cx="4031134" cy="42137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l'equitation">
            <a:hlinkClick r:id="" action="ppaction://media"/>
            <a:extLst>
              <a:ext uri="{FF2B5EF4-FFF2-40B4-BE49-F238E27FC236}">
                <a16:creationId xmlns:a16="http://schemas.microsoft.com/office/drawing/2014/main" id="{62F60A05-307D-4F79-A96A-B85A9DFA5BFF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7524328" y="476672"/>
            <a:ext cx="1016496" cy="101649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453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  <p:audio>
              <p:cMediaNode vol="80000">
                <p:cTn id="1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l'athletisme">
            <a:hlinkClick r:id="" action="ppaction://media"/>
            <a:extLst>
              <a:ext uri="{FF2B5EF4-FFF2-40B4-BE49-F238E27FC236}">
                <a16:creationId xmlns:a16="http://schemas.microsoft.com/office/drawing/2014/main" id="{FFAFEFF7-547D-4594-8267-5B9D255D6939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  <p:pic>
        <p:nvPicPr>
          <p:cNvPr id="1030" name="Picture 6" descr="C:\Documents and Settings\Helen\Local Settings\Temporary Internet Files\Content.IE5\84EXU05E\MC900318746[1].wmf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483768" y="1340768"/>
            <a:ext cx="4104456" cy="4732253"/>
          </a:xfrm>
          <a:prstGeom prst="rect">
            <a:avLst/>
          </a:prstGeom>
          <a:noFill/>
        </p:spPr>
      </p:pic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fr-FR" sz="8800" dirty="0">
                <a:solidFill>
                  <a:srgbClr val="0070C0"/>
                </a:solidFill>
              </a:rPr>
              <a:t>L’</a:t>
            </a:r>
            <a:r>
              <a:rPr lang="fr-FR" sz="8800" dirty="0"/>
              <a:t>athlétisme</a:t>
            </a:r>
            <a:endParaRPr lang="en-GB" sz="8800" dirty="0"/>
          </a:p>
        </p:txBody>
      </p:sp>
      <p:pic>
        <p:nvPicPr>
          <p:cNvPr id="3" name="l'athletisme">
            <a:hlinkClick r:id="" action="ppaction://media"/>
            <a:extLst>
              <a:ext uri="{FF2B5EF4-FFF2-40B4-BE49-F238E27FC236}">
                <a16:creationId xmlns:a16="http://schemas.microsoft.com/office/drawing/2014/main" id="{376274C6-8B49-4E7F-89AD-891A0CB8EF8E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7452320" y="476672"/>
            <a:ext cx="1016496" cy="101649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367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1" dur="1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  <p:audio>
              <p:cMediaNode vol="80000">
                <p:cTn id="1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10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la natation">
            <a:hlinkClick r:id="" action="ppaction://media"/>
            <a:extLst>
              <a:ext uri="{FF2B5EF4-FFF2-40B4-BE49-F238E27FC236}">
                <a16:creationId xmlns:a16="http://schemas.microsoft.com/office/drawing/2014/main" id="{7950EE04-25D0-494B-A368-583A5A226E5E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IE" sz="8800" dirty="0">
                <a:solidFill>
                  <a:srgbClr val="FF00FF"/>
                </a:solidFill>
              </a:rPr>
              <a:t>La</a:t>
            </a:r>
            <a:r>
              <a:rPr lang="en-IE" sz="8800" dirty="0"/>
              <a:t> </a:t>
            </a:r>
            <a:r>
              <a:rPr lang="en-IE" sz="8800" dirty="0" err="1"/>
              <a:t>natation</a:t>
            </a:r>
            <a:endParaRPr lang="en-IE" sz="8800" dirty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475656" y="2132856"/>
            <a:ext cx="6537747" cy="28319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la natation">
            <a:hlinkClick r:id="" action="ppaction://media"/>
            <a:extLst>
              <a:ext uri="{FF2B5EF4-FFF2-40B4-BE49-F238E27FC236}">
                <a16:creationId xmlns:a16="http://schemas.microsoft.com/office/drawing/2014/main" id="{C096FDFA-BA13-47B4-B063-8F99EFC0D20D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7469151" y="476672"/>
            <a:ext cx="1088504" cy="108850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962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  <p:audio>
              <p:cMediaNode vol="80000">
                <p:cTn id="1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  <p:bldLst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la peche">
            <a:hlinkClick r:id="" action="ppaction://media"/>
            <a:extLst>
              <a:ext uri="{FF2B5EF4-FFF2-40B4-BE49-F238E27FC236}">
                <a16:creationId xmlns:a16="http://schemas.microsoft.com/office/drawing/2014/main" id="{07CF1F5B-BC32-4933-A4DA-7532BBFB0F5A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  <p:pic>
        <p:nvPicPr>
          <p:cNvPr id="4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428875" y="1820069"/>
            <a:ext cx="4286250" cy="408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fr-FR" sz="8800">
                <a:solidFill>
                  <a:srgbClr val="FF00FF"/>
                </a:solidFill>
              </a:rPr>
              <a:t>La</a:t>
            </a:r>
            <a:r>
              <a:rPr lang="fr-FR" sz="8800"/>
              <a:t> pêche</a:t>
            </a:r>
            <a:endParaRPr lang="en-GB" sz="8800"/>
          </a:p>
        </p:txBody>
      </p:sp>
      <p:pic>
        <p:nvPicPr>
          <p:cNvPr id="3" name="la peche">
            <a:hlinkClick r:id="" action="ppaction://media"/>
            <a:extLst>
              <a:ext uri="{FF2B5EF4-FFF2-40B4-BE49-F238E27FC236}">
                <a16:creationId xmlns:a16="http://schemas.microsoft.com/office/drawing/2014/main" id="{9BF65A13-DECB-4A98-8941-1CDD60012AF8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6804248" y="476672"/>
            <a:ext cx="1088504" cy="108850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175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1" dur="1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  <p:audio>
              <p:cMediaNode vol="80000">
                <p:cTn id="1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la gymnastique">
            <a:hlinkClick r:id="" action="ppaction://media"/>
            <a:extLst>
              <a:ext uri="{FF2B5EF4-FFF2-40B4-BE49-F238E27FC236}">
                <a16:creationId xmlns:a16="http://schemas.microsoft.com/office/drawing/2014/main" id="{25C4884B-13A2-403F-9EB1-C58BAC05609D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88640"/>
            <a:ext cx="8229600" cy="1143000"/>
          </a:xfrm>
        </p:spPr>
        <p:txBody>
          <a:bodyPr>
            <a:noAutofit/>
          </a:bodyPr>
          <a:lstStyle/>
          <a:p>
            <a:r>
              <a:rPr lang="en-IE" sz="8800" dirty="0">
                <a:solidFill>
                  <a:srgbClr val="FF00FF"/>
                </a:solidFill>
              </a:rPr>
              <a:t>La</a:t>
            </a:r>
            <a:r>
              <a:rPr lang="en-IE" sz="8800" dirty="0"/>
              <a:t> </a:t>
            </a:r>
            <a:r>
              <a:rPr lang="en-IE" sz="8800" dirty="0" err="1"/>
              <a:t>gymnastique</a:t>
            </a:r>
            <a:endParaRPr lang="en-IE" sz="8800" dirty="0"/>
          </a:p>
        </p:txBody>
      </p:sp>
      <p:pic>
        <p:nvPicPr>
          <p:cNvPr id="4" name="Picture 5"/>
          <p:cNvPicPr>
            <a:picLocks noGrp="1" noChangeAspect="1" noChangeArrowheads="1"/>
          </p:cNvPicPr>
          <p:nvPr>
            <p:ph idx="1"/>
          </p:nvPr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267744" y="1628800"/>
            <a:ext cx="4503478" cy="40711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la gymnastique">
            <a:hlinkClick r:id="" action="ppaction://media"/>
            <a:extLst>
              <a:ext uri="{FF2B5EF4-FFF2-40B4-BE49-F238E27FC236}">
                <a16:creationId xmlns:a16="http://schemas.microsoft.com/office/drawing/2014/main" id="{FDEA80E3-EF9B-4A99-9291-F3959207A666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7884368" y="376908"/>
            <a:ext cx="1103312" cy="110331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877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  <p:audio>
              <p:cMediaNode vol="80000">
                <p:cTn id="1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  <p:bldLst>
      <p:bldP spid="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68354" y="819267"/>
            <a:ext cx="1123325" cy="10801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0292" y="2780928"/>
            <a:ext cx="1080120" cy="9231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44008" y="2795078"/>
            <a:ext cx="792088" cy="9090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610774" y="5229200"/>
            <a:ext cx="1065717" cy="9335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716016" y="620688"/>
            <a:ext cx="783030" cy="10794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876256" y="1916832"/>
            <a:ext cx="1080120" cy="10066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Content Placeholder 3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143632" y="2276872"/>
            <a:ext cx="864096" cy="7888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8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2555776" y="3501008"/>
            <a:ext cx="864096" cy="9032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9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6300192" y="3704093"/>
            <a:ext cx="1313775" cy="796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5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755575" y="4696199"/>
            <a:ext cx="936104" cy="846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4932040" y="4941168"/>
            <a:ext cx="803487" cy="8229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4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6804248" y="620688"/>
            <a:ext cx="790638" cy="7537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6957079" y="5119318"/>
            <a:ext cx="927289" cy="11243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Picture 6" descr="C:\Documents and Settings\Helen\Local Settings\Temporary Internet Files\Content.IE5\84EXU05E\MC900318746[1].wmf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2610774" y="620688"/>
            <a:ext cx="864096" cy="996264"/>
          </a:xfrm>
          <a:prstGeom prst="rect">
            <a:avLst/>
          </a:prstGeom>
          <a:noFill/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8B9667D7-8221-4279-BB88-E08C3E7F37E7}"/>
              </a:ext>
            </a:extLst>
          </p:cNvPr>
          <p:cNvSpPr txBox="1"/>
          <p:nvPr/>
        </p:nvSpPr>
        <p:spPr>
          <a:xfrm>
            <a:off x="20990" y="60834"/>
            <a:ext cx="912301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>
                <a:latin typeface="Comic Sans MS" panose="030F0702030302020204" pitchFamily="66" charset="0"/>
              </a:rPr>
              <a:t>Can you say all of them in French yet? Go back and practise them again to help you </a:t>
            </a:r>
          </a:p>
          <a:p>
            <a:r>
              <a:rPr lang="en-GB" dirty="0">
                <a:latin typeface="Comic Sans MS" panose="030F0702030302020204" pitchFamily="66" charset="0"/>
              </a:rPr>
              <a:t>remember them. </a:t>
            </a:r>
          </a:p>
        </p:txBody>
      </p:sp>
    </p:spTree>
    <p:extLst>
      <p:ext uri="{BB962C8B-B14F-4D97-AF65-F5344CB8AC3E}">
        <p14:creationId xmlns:p14="http://schemas.microsoft.com/office/powerpoint/2010/main" val="50092494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0292" y="3079067"/>
            <a:ext cx="1123325" cy="10801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0292" y="1199787"/>
            <a:ext cx="1080120" cy="9231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069794" y="2175203"/>
            <a:ext cx="792088" cy="9090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610774" y="5229200"/>
            <a:ext cx="1065717" cy="9335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932040" y="2126375"/>
            <a:ext cx="783030" cy="10794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699792" y="2126375"/>
            <a:ext cx="1080120" cy="10066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Content Placeholder 3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732240" y="443887"/>
            <a:ext cx="864096" cy="7888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8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932036" y="4792749"/>
            <a:ext cx="864096" cy="9032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9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5375033" y="3619127"/>
            <a:ext cx="1313775" cy="796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5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2538766" y="3427463"/>
            <a:ext cx="936104" cy="846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4932040" y="4941168"/>
            <a:ext cx="803487" cy="8229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4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4979714" y="548680"/>
            <a:ext cx="790638" cy="7537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6957079" y="5119318"/>
            <a:ext cx="927289" cy="11243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Picture 6" descr="C:\Documents and Settings\Helen\Local Settings\Temporary Internet Files\Content.IE5\84EXU05E\MC900318746[1].wmf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2610774" y="620688"/>
            <a:ext cx="864096" cy="996264"/>
          </a:xfrm>
          <a:prstGeom prst="rect">
            <a:avLst/>
          </a:prstGeom>
          <a:noFill/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7CB6A97E-798E-457B-B13A-4D18A42A18FB}"/>
              </a:ext>
            </a:extLst>
          </p:cNvPr>
          <p:cNvSpPr txBox="1"/>
          <p:nvPr/>
        </p:nvSpPr>
        <p:spPr>
          <a:xfrm>
            <a:off x="137599" y="141606"/>
            <a:ext cx="35493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>
                <a:latin typeface="Comic Sans MS" panose="030F0702030302020204" pitchFamily="66" charset="0"/>
              </a:rPr>
              <a:t>Which one is missing? Guess </a:t>
            </a:r>
            <a:r>
              <a:rPr lang="en-GB" dirty="0">
                <a:latin typeface="Comic Sans MS" panose="030F0702030302020204" pitchFamily="66" charset="0"/>
                <a:sym typeface="Wingdings" panose="05000000000000000000" pitchFamily="2" charset="2"/>
              </a:rPr>
              <a:t></a:t>
            </a:r>
            <a:r>
              <a:rPr lang="en-GB" dirty="0">
                <a:latin typeface="Comic Sans MS" panose="030F0702030302020204" pitchFamily="66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7360243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63142" y="5082651"/>
            <a:ext cx="1123325" cy="10801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0292" y="2780928"/>
            <a:ext cx="1080120" cy="9231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44008" y="2795078"/>
            <a:ext cx="792088" cy="9090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610774" y="5229200"/>
            <a:ext cx="1065717" cy="9335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284976" y="548680"/>
            <a:ext cx="783030" cy="10794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076056" y="543723"/>
            <a:ext cx="1080120" cy="10066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Content Placeholder 3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143632" y="2276872"/>
            <a:ext cx="864096" cy="7888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8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611560" y="595441"/>
            <a:ext cx="864096" cy="9032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9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3147030" y="3623337"/>
            <a:ext cx="1313775" cy="796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5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755575" y="4696199"/>
            <a:ext cx="936104" cy="846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4932040" y="4941168"/>
            <a:ext cx="803487" cy="8229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4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6804248" y="620688"/>
            <a:ext cx="790638" cy="7537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6885359" y="3098926"/>
            <a:ext cx="927289" cy="11243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Picture 6" descr="C:\Documents and Settings\Helen\Local Settings\Temporary Internet Files\Content.IE5\84EXU05E\MC900318746[1].wmf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5499046" y="1844824"/>
            <a:ext cx="864096" cy="996264"/>
          </a:xfrm>
          <a:prstGeom prst="rect">
            <a:avLst/>
          </a:prstGeom>
          <a:noFill/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F831AD9A-21FF-4355-8259-FB6C3F7E832D}"/>
              </a:ext>
            </a:extLst>
          </p:cNvPr>
          <p:cNvSpPr txBox="1"/>
          <p:nvPr/>
        </p:nvSpPr>
        <p:spPr>
          <a:xfrm>
            <a:off x="127121" y="76280"/>
            <a:ext cx="35493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>
                <a:latin typeface="Comic Sans MS" panose="030F0702030302020204" pitchFamily="66" charset="0"/>
              </a:rPr>
              <a:t>Which one is missing? Guess </a:t>
            </a:r>
            <a:r>
              <a:rPr lang="en-GB" dirty="0">
                <a:latin typeface="Comic Sans MS" panose="030F0702030302020204" pitchFamily="66" charset="0"/>
                <a:sym typeface="Wingdings" panose="05000000000000000000" pitchFamily="2" charset="2"/>
              </a:rPr>
              <a:t></a:t>
            </a:r>
            <a:r>
              <a:rPr lang="en-GB" dirty="0">
                <a:latin typeface="Comic Sans MS" panose="030F0702030302020204" pitchFamily="66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5454701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95936" y="4653136"/>
            <a:ext cx="1123325" cy="10801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17531" y="4348003"/>
            <a:ext cx="1080120" cy="9231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131840" y="3422021"/>
            <a:ext cx="792088" cy="9090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11560" y="5310132"/>
            <a:ext cx="1065717" cy="9335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188597" y="3290319"/>
            <a:ext cx="783030" cy="10794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979712" y="758620"/>
            <a:ext cx="1080120" cy="10066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Content Placeholder 3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5580112" y="1774991"/>
            <a:ext cx="864096" cy="7888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8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3635896" y="1717807"/>
            <a:ext cx="864096" cy="9032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9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6804248" y="3573016"/>
            <a:ext cx="1313775" cy="796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5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7812360" y="1280981"/>
            <a:ext cx="936104" cy="846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895033" y="2720593"/>
            <a:ext cx="803487" cy="8229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4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499714" y="620688"/>
            <a:ext cx="790638" cy="7537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6957079" y="5119318"/>
            <a:ext cx="927289" cy="11243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Picture 6" descr="C:\Documents and Settings\Helen\Local Settings\Temporary Internet Files\Content.IE5\84EXU05E\MC900318746[1].wmf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5868144" y="548680"/>
            <a:ext cx="864096" cy="996264"/>
          </a:xfrm>
          <a:prstGeom prst="rect">
            <a:avLst/>
          </a:prstGeom>
          <a:noFill/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ACC1AD27-3F3C-4FF9-8E47-0ED2B6B1E56C}"/>
              </a:ext>
            </a:extLst>
          </p:cNvPr>
          <p:cNvSpPr txBox="1"/>
          <p:nvPr/>
        </p:nvSpPr>
        <p:spPr>
          <a:xfrm>
            <a:off x="137599" y="141606"/>
            <a:ext cx="35493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>
                <a:latin typeface="Comic Sans MS" panose="030F0702030302020204" pitchFamily="66" charset="0"/>
              </a:rPr>
              <a:t>Which one is missing? Guess </a:t>
            </a:r>
            <a:r>
              <a:rPr lang="en-GB" dirty="0">
                <a:latin typeface="Comic Sans MS" panose="030F0702030302020204" pitchFamily="66" charset="0"/>
                <a:sym typeface="Wingdings" panose="05000000000000000000" pitchFamily="2" charset="2"/>
              </a:rPr>
              <a:t></a:t>
            </a:r>
            <a:r>
              <a:rPr lang="en-GB" dirty="0">
                <a:latin typeface="Comic Sans MS" panose="030F0702030302020204" pitchFamily="66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5084278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Le foot">
            <a:hlinkClick r:id="" action="ppaction://media"/>
            <a:extLst>
              <a:ext uri="{FF2B5EF4-FFF2-40B4-BE49-F238E27FC236}">
                <a16:creationId xmlns:a16="http://schemas.microsoft.com/office/drawing/2014/main" id="{18575A98-2E3F-4E48-ABF0-EFB158A063D3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4244866" y="3501008"/>
            <a:ext cx="304800" cy="3048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IE" sz="8800" dirty="0"/>
              <a:t>Le foot</a:t>
            </a:r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979712" y="1844824"/>
            <a:ext cx="4835108" cy="46491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Le foot">
            <a:hlinkClick r:id="" action="ppaction://media"/>
            <a:extLst>
              <a:ext uri="{FF2B5EF4-FFF2-40B4-BE49-F238E27FC236}">
                <a16:creationId xmlns:a16="http://schemas.microsoft.com/office/drawing/2014/main" id="{38139F0B-969B-4A96-A090-ED81A9B85309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6948264" y="548680"/>
            <a:ext cx="936104" cy="93610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450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  <p:audio>
              <p:cMediaNode vol="80000">
                <p:cTn id="1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  <p:bldLst>
      <p:bldP spid="2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8477" y="834370"/>
            <a:ext cx="1123325" cy="10801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0292" y="2780928"/>
            <a:ext cx="1080120" cy="9231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44008" y="2795078"/>
            <a:ext cx="792088" cy="9090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610774" y="5229200"/>
            <a:ext cx="1065717" cy="9335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952497" y="599072"/>
            <a:ext cx="783030" cy="10794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876256" y="1916832"/>
            <a:ext cx="1080120" cy="10066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Content Placeholder 3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870027" y="1556792"/>
            <a:ext cx="864096" cy="7888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8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2555776" y="3140968"/>
            <a:ext cx="864096" cy="9032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9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6300192" y="3704093"/>
            <a:ext cx="1313775" cy="796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5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755575" y="4696199"/>
            <a:ext cx="936104" cy="846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4932040" y="4941168"/>
            <a:ext cx="803487" cy="8229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4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6804248" y="620688"/>
            <a:ext cx="790638" cy="7537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6957079" y="5119318"/>
            <a:ext cx="927289" cy="11243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Picture 6" descr="C:\Documents and Settings\Helen\Local Settings\Temporary Internet Files\Content.IE5\84EXU05E\MC900318746[1].wmf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2610774" y="620688"/>
            <a:ext cx="864096" cy="996264"/>
          </a:xfrm>
          <a:prstGeom prst="rect">
            <a:avLst/>
          </a:prstGeom>
          <a:noFill/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74C37CFC-E87B-4B8B-A6FF-CCD581B743C5}"/>
              </a:ext>
            </a:extLst>
          </p:cNvPr>
          <p:cNvSpPr txBox="1"/>
          <p:nvPr/>
        </p:nvSpPr>
        <p:spPr>
          <a:xfrm>
            <a:off x="137599" y="141606"/>
            <a:ext cx="35493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>
                <a:latin typeface="Comic Sans MS" panose="030F0702030302020204" pitchFamily="66" charset="0"/>
              </a:rPr>
              <a:t>Which one is missing? Guess </a:t>
            </a:r>
            <a:r>
              <a:rPr lang="en-GB" dirty="0">
                <a:latin typeface="Comic Sans MS" panose="030F0702030302020204" pitchFamily="66" charset="0"/>
                <a:sym typeface="Wingdings" panose="05000000000000000000" pitchFamily="2" charset="2"/>
              </a:rPr>
              <a:t></a:t>
            </a:r>
            <a:r>
              <a:rPr lang="en-GB" dirty="0">
                <a:latin typeface="Comic Sans MS" panose="030F0702030302020204" pitchFamily="66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592735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186" y="173583"/>
            <a:ext cx="4559149" cy="62646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23" t="972" r="1351" b="990"/>
          <a:stretch/>
        </p:blipFill>
        <p:spPr bwMode="auto">
          <a:xfrm>
            <a:off x="4352924" y="271338"/>
            <a:ext cx="4539556" cy="64625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364034" y="4437112"/>
            <a:ext cx="206600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b="1" dirty="0"/>
              <a:t>KIS</a:t>
            </a:r>
          </a:p>
          <a:p>
            <a:pPr algn="ctr"/>
            <a:r>
              <a:rPr lang="en-GB" sz="2400" dirty="0"/>
              <a:t>Marie </a:t>
            </a:r>
            <a:r>
              <a:rPr lang="en-GB" sz="2400" dirty="0" err="1"/>
              <a:t>l’anglais</a:t>
            </a:r>
            <a:r>
              <a:rPr lang="en-GB" sz="2400" dirty="0"/>
              <a:t> ET le </a:t>
            </a:r>
            <a:r>
              <a:rPr lang="en-GB" sz="2400" dirty="0" err="1"/>
              <a:t>français</a:t>
            </a:r>
            <a:endParaRPr lang="en-GB" sz="2400" dirty="0"/>
          </a:p>
        </p:txBody>
      </p:sp>
      <p:sp>
        <p:nvSpPr>
          <p:cNvPr id="6" name="Bent Arrow 5"/>
          <p:cNvSpPr/>
          <p:nvPr/>
        </p:nvSpPr>
        <p:spPr>
          <a:xfrm rot="10800000">
            <a:off x="2727857" y="2343280"/>
            <a:ext cx="744762" cy="792088"/>
          </a:xfrm>
          <a:prstGeom prst="bentArrow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412712" y="1512283"/>
            <a:ext cx="206600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b="1" dirty="0"/>
              <a:t>WMB</a:t>
            </a:r>
          </a:p>
          <a:p>
            <a:pPr algn="ctr"/>
            <a:r>
              <a:rPr lang="en-GB" sz="2400" dirty="0" err="1"/>
              <a:t>Ecris</a:t>
            </a:r>
            <a:r>
              <a:rPr lang="en-GB" sz="2400" dirty="0"/>
              <a:t> </a:t>
            </a:r>
            <a:r>
              <a:rPr lang="en-GB" sz="2400" dirty="0" err="1"/>
              <a:t>l’anglais</a:t>
            </a:r>
            <a:endParaRPr lang="en-GB" sz="2400" dirty="0"/>
          </a:p>
        </p:txBody>
      </p:sp>
      <p:sp>
        <p:nvSpPr>
          <p:cNvPr id="11" name="Bent Arrow 10"/>
          <p:cNvSpPr/>
          <p:nvPr/>
        </p:nvSpPr>
        <p:spPr>
          <a:xfrm>
            <a:off x="3275856" y="3619673"/>
            <a:ext cx="744762" cy="792088"/>
          </a:xfrm>
          <a:prstGeom prst="bentArrow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B407C9A-827B-4A36-AC96-2D2AE34129FD}"/>
              </a:ext>
            </a:extLst>
          </p:cNvPr>
          <p:cNvSpPr txBox="1"/>
          <p:nvPr/>
        </p:nvSpPr>
        <p:spPr>
          <a:xfrm>
            <a:off x="2727856" y="705765"/>
            <a:ext cx="145087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i="1" dirty="0">
                <a:solidFill>
                  <a:srgbClr val="2121E3"/>
                </a:solidFill>
                <a:latin typeface="Comic Sans MS" panose="030F0702030302020204" pitchFamily="66" charset="0"/>
              </a:rPr>
              <a:t>(HARDER</a:t>
            </a:r>
          </a:p>
          <a:p>
            <a:pPr algn="ctr"/>
            <a:r>
              <a:rPr lang="en-GB" i="1" dirty="0">
                <a:solidFill>
                  <a:srgbClr val="2121E3"/>
                </a:solidFill>
                <a:latin typeface="Comic Sans MS" panose="030F0702030302020204" pitchFamily="66" charset="0"/>
              </a:rPr>
              <a:t>Write the </a:t>
            </a:r>
          </a:p>
          <a:p>
            <a:pPr algn="ctr"/>
            <a:r>
              <a:rPr lang="en-GB" i="1" dirty="0">
                <a:solidFill>
                  <a:srgbClr val="2121E3"/>
                </a:solidFill>
                <a:latin typeface="Comic Sans MS" panose="030F0702030302020204" pitchFamily="66" charset="0"/>
              </a:rPr>
              <a:t>English)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F4D6AA1-70D7-4B2F-8055-E123C005699C}"/>
              </a:ext>
            </a:extLst>
          </p:cNvPr>
          <p:cNvSpPr txBox="1"/>
          <p:nvPr/>
        </p:nvSpPr>
        <p:spPr>
          <a:xfrm>
            <a:off x="2456714" y="5633994"/>
            <a:ext cx="185220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i="1" dirty="0">
                <a:solidFill>
                  <a:srgbClr val="2121E3"/>
                </a:solidFill>
                <a:latin typeface="Comic Sans MS" panose="030F0702030302020204" pitchFamily="66" charset="0"/>
              </a:rPr>
              <a:t>(EASIER</a:t>
            </a:r>
          </a:p>
          <a:p>
            <a:pPr algn="ctr"/>
            <a:r>
              <a:rPr lang="en-GB" i="1" dirty="0">
                <a:solidFill>
                  <a:srgbClr val="2121E3"/>
                </a:solidFill>
                <a:latin typeface="Comic Sans MS" panose="030F0702030302020204" pitchFamily="66" charset="0"/>
              </a:rPr>
              <a:t>Match the </a:t>
            </a:r>
          </a:p>
          <a:p>
            <a:pPr algn="ctr"/>
            <a:r>
              <a:rPr lang="en-GB" i="1" dirty="0">
                <a:solidFill>
                  <a:srgbClr val="2121E3"/>
                </a:solidFill>
                <a:latin typeface="Comic Sans MS" panose="030F0702030302020204" pitchFamily="66" charset="0"/>
              </a:rPr>
              <a:t>English AND the French)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0CAF3274-DACC-457C-B888-1EC5A0DD0790}"/>
              </a:ext>
            </a:extLst>
          </p:cNvPr>
          <p:cNvSpPr txBox="1"/>
          <p:nvPr/>
        </p:nvSpPr>
        <p:spPr>
          <a:xfrm>
            <a:off x="-58860" y="36795"/>
            <a:ext cx="63241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>
                <a:latin typeface="Comic Sans MS" panose="030F0702030302020204" pitchFamily="66" charset="0"/>
              </a:rPr>
              <a:t>Choose which worksheet to print off : harder or </a:t>
            </a:r>
            <a:r>
              <a:rPr lang="en-GB" dirty="0" err="1">
                <a:latin typeface="Comic Sans MS" panose="030F0702030302020204" pitchFamily="66" charset="0"/>
              </a:rPr>
              <a:t>eaiser</a:t>
            </a:r>
            <a:r>
              <a:rPr lang="en-GB" dirty="0">
                <a:latin typeface="Comic Sans MS" panose="030F0702030302020204" pitchFamily="66" charset="0"/>
              </a:rPr>
              <a:t> </a:t>
            </a:r>
            <a:r>
              <a:rPr lang="en-GB" dirty="0">
                <a:latin typeface="Comic Sans MS" panose="030F0702030302020204" pitchFamily="66" charset="0"/>
                <a:sym typeface="Wingdings" panose="05000000000000000000" pitchFamily="2" charset="2"/>
              </a:rPr>
              <a:t></a:t>
            </a:r>
            <a:endParaRPr lang="en-GB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761618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 animBg="1"/>
      <p:bldP spid="9" grpId="0"/>
      <p:bldP spid="11" grpId="0" animBg="1"/>
      <p:bldP spid="8" grpId="0"/>
      <p:bldP spid="10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TextBox 31"/>
          <p:cNvSpPr txBox="1"/>
          <p:nvPr/>
        </p:nvSpPr>
        <p:spPr>
          <a:xfrm>
            <a:off x="4427984" y="1196752"/>
            <a:ext cx="3591048" cy="526297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sz="2800">
                <a:latin typeface="Arial" pitchFamily="34" charset="0"/>
                <a:ea typeface="Times New Roman" pitchFamily="18" charset="0"/>
                <a:cs typeface="Arial" pitchFamily="34" charset="0"/>
              </a:rPr>
              <a:t>le karaté =</a:t>
            </a:r>
            <a:endParaRPr lang="en-GB" sz="2800"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sz="2800">
                <a:latin typeface="Arial" pitchFamily="34" charset="0"/>
                <a:ea typeface="Times New Roman" pitchFamily="18" charset="0"/>
                <a:cs typeface="Arial" pitchFamily="34" charset="0"/>
              </a:rPr>
              <a:t>le vélo / le cyclisme =</a:t>
            </a:r>
            <a:endParaRPr lang="en-GB" sz="2800"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sz="2800">
                <a:latin typeface="Arial" pitchFamily="34" charset="0"/>
                <a:ea typeface="Times New Roman" pitchFamily="18" charset="0"/>
                <a:cs typeface="Arial" pitchFamily="34" charset="0"/>
              </a:rPr>
              <a:t>le skate =</a:t>
            </a:r>
            <a:endParaRPr lang="en-GB" sz="2800"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sz="2800">
                <a:latin typeface="Arial" pitchFamily="34" charset="0"/>
                <a:ea typeface="Times New Roman" pitchFamily="18" charset="0"/>
                <a:cs typeface="Arial" pitchFamily="34" charset="0"/>
              </a:rPr>
              <a:t>le roller =</a:t>
            </a:r>
            <a:endParaRPr lang="en-GB" sz="2800"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sz="2800">
                <a:latin typeface="Arial" pitchFamily="34" charset="0"/>
                <a:ea typeface="Times New Roman" pitchFamily="18" charset="0"/>
                <a:cs typeface="Arial" pitchFamily="34" charset="0"/>
              </a:rPr>
              <a:t>le trampoline =</a:t>
            </a:r>
            <a:endParaRPr lang="en-GB" sz="2800"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sz="2800">
                <a:latin typeface="Arial" pitchFamily="34" charset="0"/>
                <a:ea typeface="Times New Roman" pitchFamily="18" charset="0"/>
                <a:cs typeface="Arial" pitchFamily="34" charset="0"/>
              </a:rPr>
              <a:t>la natation =</a:t>
            </a:r>
            <a:endParaRPr lang="en-GB" sz="2800"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sz="2800">
                <a:latin typeface="Arial" pitchFamily="34" charset="0"/>
                <a:ea typeface="Times New Roman" pitchFamily="18" charset="0"/>
                <a:cs typeface="Arial" pitchFamily="34" charset="0"/>
              </a:rPr>
              <a:t>la danse =</a:t>
            </a:r>
            <a:endParaRPr lang="en-GB" sz="2800"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sz="2800">
                <a:latin typeface="Arial" pitchFamily="34" charset="0"/>
                <a:ea typeface="Times New Roman" pitchFamily="18" charset="0"/>
                <a:cs typeface="Arial" pitchFamily="34" charset="0"/>
              </a:rPr>
              <a:t>la pêche =</a:t>
            </a:r>
            <a:endParaRPr lang="en-GB" sz="2800"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sz="2800">
                <a:latin typeface="Arial" pitchFamily="34" charset="0"/>
                <a:ea typeface="Times New Roman" pitchFamily="18" charset="0"/>
                <a:cs typeface="Arial" pitchFamily="34" charset="0"/>
              </a:rPr>
              <a:t>la gymnastique =</a:t>
            </a:r>
            <a:endParaRPr lang="en-GB" sz="2800"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sz="2800">
                <a:latin typeface="Arial" pitchFamily="34" charset="0"/>
                <a:ea typeface="Times New Roman" pitchFamily="18" charset="0"/>
                <a:cs typeface="Arial" pitchFamily="34" charset="0"/>
              </a:rPr>
              <a:t>l’athlétisme =</a:t>
            </a:r>
            <a:endParaRPr lang="en-GB" sz="2800"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sz="2800">
                <a:latin typeface="Arial" pitchFamily="34" charset="0"/>
                <a:ea typeface="Times New Roman" pitchFamily="18" charset="0"/>
                <a:cs typeface="Arial" pitchFamily="34" charset="0"/>
              </a:rPr>
              <a:t>l’équitation =</a:t>
            </a:r>
            <a:endParaRPr lang="en-GB" sz="2800"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sz="2800">
                <a:latin typeface="Arial" pitchFamily="34" charset="0"/>
                <a:ea typeface="Times New Roman" pitchFamily="18" charset="0"/>
                <a:cs typeface="Arial" pitchFamily="34" charset="0"/>
              </a:rPr>
              <a:t>l’escalade =</a:t>
            </a:r>
            <a:endParaRPr lang="en-GB" sz="2800"/>
          </a:p>
        </p:txBody>
      </p:sp>
      <p:sp>
        <p:nvSpPr>
          <p:cNvPr id="77827" name="Rectangle 3"/>
          <p:cNvSpPr>
            <a:spLocks noChangeArrowheads="1"/>
          </p:cNvSpPr>
          <p:nvPr/>
        </p:nvSpPr>
        <p:spPr bwMode="auto">
          <a:xfrm>
            <a:off x="0" y="1210300"/>
            <a:ext cx="8532440" cy="5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le hockey =</a:t>
            </a:r>
            <a:endParaRPr kumimoji="0" lang="en-GB" sz="2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le foot (le football) =</a:t>
            </a:r>
            <a:endParaRPr kumimoji="0" lang="en-GB" sz="2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le rugby =</a:t>
            </a:r>
            <a:endParaRPr kumimoji="0" lang="en-GB" sz="2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le cricket = 							</a:t>
            </a:r>
            <a:endParaRPr kumimoji="0" lang="en-GB" sz="2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le netball = 							</a:t>
            </a:r>
            <a:endParaRPr kumimoji="0" lang="en-GB" sz="2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le tennis = 							 </a:t>
            </a:r>
            <a:endParaRPr kumimoji="0" lang="en-GB" sz="2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le ping-pong =	 					</a:t>
            </a:r>
            <a:endParaRPr kumimoji="0" lang="en-GB" sz="2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le basket = 						</a:t>
            </a:r>
            <a:endParaRPr kumimoji="0" lang="en-GB" sz="2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le badminton = 						</a:t>
            </a:r>
            <a:endParaRPr kumimoji="0" lang="en-GB" sz="2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le golf = 						</a:t>
            </a:r>
            <a:endParaRPr kumimoji="0" lang="en-GB" sz="2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le ski =</a:t>
            </a:r>
            <a:endParaRPr kumimoji="0" lang="en-GB" sz="2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le judo =</a:t>
            </a:r>
            <a:endParaRPr kumimoji="0" lang="en-GB" sz="2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kumimoji="0" lang="en-GB" sz="2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0" y="0"/>
            <a:ext cx="4888389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5400" dirty="0" err="1"/>
              <a:t>C’est</a:t>
            </a:r>
            <a:r>
              <a:rPr lang="en-GB" sz="5400" dirty="0"/>
              <a:t> </a:t>
            </a:r>
            <a:r>
              <a:rPr lang="en-GB" sz="5400" dirty="0" err="1"/>
              <a:t>quel</a:t>
            </a:r>
            <a:r>
              <a:rPr lang="en-GB" sz="5400" dirty="0"/>
              <a:t> sport?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979712" y="1340768"/>
            <a:ext cx="1223412" cy="369332"/>
          </a:xfrm>
          <a:prstGeom prst="rect">
            <a:avLst/>
          </a:prstGeom>
          <a:solidFill>
            <a:srgbClr val="CCFF99"/>
          </a:solidFill>
        </p:spPr>
        <p:txBody>
          <a:bodyPr wrap="none" rtlCol="0">
            <a:spAutoFit/>
          </a:bodyPr>
          <a:lstStyle/>
          <a:p>
            <a:r>
              <a:rPr lang="en-GB" b="1">
                <a:solidFill>
                  <a:srgbClr val="2121E3"/>
                </a:solidFill>
                <a:latin typeface="Arial" pitchFamily="34" charset="0"/>
                <a:cs typeface="Arial" pitchFamily="34" charset="0"/>
              </a:rPr>
              <a:t>O hockey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275856" y="1700808"/>
            <a:ext cx="1223412" cy="369332"/>
          </a:xfrm>
          <a:prstGeom prst="rect">
            <a:avLst/>
          </a:prstGeom>
          <a:solidFill>
            <a:srgbClr val="CCFF99"/>
          </a:solidFill>
        </p:spPr>
        <p:txBody>
          <a:bodyPr wrap="none" rtlCol="0">
            <a:spAutoFit/>
          </a:bodyPr>
          <a:lstStyle/>
          <a:p>
            <a:r>
              <a:rPr lang="en-GB" b="1">
                <a:solidFill>
                  <a:srgbClr val="2121E3"/>
                </a:solidFill>
                <a:latin typeface="Arial" pitchFamily="34" charset="0"/>
                <a:cs typeface="Arial" pitchFamily="34" charset="0"/>
              </a:rPr>
              <a:t>F football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907704" y="2564904"/>
            <a:ext cx="1159292" cy="369332"/>
          </a:xfrm>
          <a:prstGeom prst="rect">
            <a:avLst/>
          </a:prstGeom>
          <a:solidFill>
            <a:srgbClr val="CCFF99"/>
          </a:solidFill>
        </p:spPr>
        <p:txBody>
          <a:bodyPr wrap="none" rtlCol="0">
            <a:spAutoFit/>
          </a:bodyPr>
          <a:lstStyle/>
          <a:p>
            <a:r>
              <a:rPr lang="en-GB" b="1">
                <a:solidFill>
                  <a:srgbClr val="2121E3"/>
                </a:solidFill>
                <a:latin typeface="Arial" pitchFamily="34" charset="0"/>
                <a:cs typeface="Arial" pitchFamily="34" charset="0"/>
              </a:rPr>
              <a:t>B cricket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1691680" y="2132856"/>
            <a:ext cx="1048107" cy="369332"/>
          </a:xfrm>
          <a:prstGeom prst="rect">
            <a:avLst/>
          </a:prstGeom>
          <a:solidFill>
            <a:srgbClr val="CCFF99"/>
          </a:solidFill>
        </p:spPr>
        <p:txBody>
          <a:bodyPr wrap="none" rtlCol="0">
            <a:spAutoFit/>
          </a:bodyPr>
          <a:lstStyle/>
          <a:p>
            <a:r>
              <a:rPr lang="en-GB" b="1">
                <a:solidFill>
                  <a:srgbClr val="2121E3"/>
                </a:solidFill>
                <a:latin typeface="Arial" pitchFamily="34" charset="0"/>
                <a:cs typeface="Arial" pitchFamily="34" charset="0"/>
              </a:rPr>
              <a:t>A rugby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907704" y="2996952"/>
            <a:ext cx="1172116" cy="369332"/>
          </a:xfrm>
          <a:prstGeom prst="rect">
            <a:avLst/>
          </a:prstGeom>
          <a:solidFill>
            <a:srgbClr val="CCFF99"/>
          </a:solidFill>
        </p:spPr>
        <p:txBody>
          <a:bodyPr wrap="none" rtlCol="0">
            <a:spAutoFit/>
          </a:bodyPr>
          <a:lstStyle/>
          <a:p>
            <a:r>
              <a:rPr lang="en-GB" b="1">
                <a:solidFill>
                  <a:srgbClr val="2121E3"/>
                </a:solidFill>
                <a:latin typeface="Arial" pitchFamily="34" charset="0"/>
                <a:cs typeface="Arial" pitchFamily="34" charset="0"/>
              </a:rPr>
              <a:t>Q netball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763688" y="3429000"/>
            <a:ext cx="1107996" cy="369332"/>
          </a:xfrm>
          <a:prstGeom prst="rect">
            <a:avLst/>
          </a:prstGeom>
          <a:solidFill>
            <a:srgbClr val="CCFF99"/>
          </a:solidFill>
        </p:spPr>
        <p:txBody>
          <a:bodyPr wrap="none" rtlCol="0">
            <a:spAutoFit/>
          </a:bodyPr>
          <a:lstStyle/>
          <a:p>
            <a:r>
              <a:rPr lang="en-GB" b="1">
                <a:solidFill>
                  <a:srgbClr val="2121E3"/>
                </a:solidFill>
                <a:latin typeface="Arial" pitchFamily="34" charset="0"/>
                <a:cs typeface="Arial" pitchFamily="34" charset="0"/>
              </a:rPr>
              <a:t>G tennis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2411760" y="3861048"/>
            <a:ext cx="1697901" cy="369332"/>
          </a:xfrm>
          <a:prstGeom prst="rect">
            <a:avLst/>
          </a:prstGeom>
          <a:solidFill>
            <a:srgbClr val="CCFF99"/>
          </a:solidFill>
        </p:spPr>
        <p:txBody>
          <a:bodyPr wrap="none" rtlCol="0">
            <a:spAutoFit/>
          </a:bodyPr>
          <a:lstStyle/>
          <a:p>
            <a:r>
              <a:rPr lang="en-GB" b="1">
                <a:solidFill>
                  <a:srgbClr val="2121E3"/>
                </a:solidFill>
                <a:latin typeface="Arial" pitchFamily="34" charset="0"/>
                <a:cs typeface="Arial" pitchFamily="34" charset="0"/>
              </a:rPr>
              <a:t>C table tennis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907704" y="4293096"/>
            <a:ext cx="1544012" cy="369332"/>
          </a:xfrm>
          <a:prstGeom prst="rect">
            <a:avLst/>
          </a:prstGeom>
          <a:solidFill>
            <a:srgbClr val="FFA347"/>
          </a:solidFill>
        </p:spPr>
        <p:txBody>
          <a:bodyPr wrap="none" rtlCol="0">
            <a:spAutoFit/>
          </a:bodyPr>
          <a:lstStyle/>
          <a:p>
            <a:r>
              <a:rPr lang="en-GB" b="1">
                <a:solidFill>
                  <a:srgbClr val="2121E3"/>
                </a:solidFill>
                <a:latin typeface="Arial" pitchFamily="34" charset="0"/>
                <a:cs typeface="Arial" pitchFamily="34" charset="0"/>
              </a:rPr>
              <a:t>R basketball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2483768" y="4725144"/>
            <a:ext cx="1595309" cy="369332"/>
          </a:xfrm>
          <a:prstGeom prst="rect">
            <a:avLst/>
          </a:prstGeom>
          <a:solidFill>
            <a:srgbClr val="CCFF99"/>
          </a:solidFill>
        </p:spPr>
        <p:txBody>
          <a:bodyPr wrap="none" rtlCol="0">
            <a:spAutoFit/>
          </a:bodyPr>
          <a:lstStyle/>
          <a:p>
            <a:r>
              <a:rPr lang="en-GB" b="1">
                <a:solidFill>
                  <a:srgbClr val="2121E3"/>
                </a:solidFill>
                <a:latin typeface="Arial" pitchFamily="34" charset="0"/>
                <a:cs typeface="Arial" pitchFamily="34" charset="0"/>
              </a:rPr>
              <a:t>H badminton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1403648" y="5157192"/>
            <a:ext cx="736099" cy="369332"/>
          </a:xfrm>
          <a:prstGeom prst="rect">
            <a:avLst/>
          </a:prstGeom>
          <a:solidFill>
            <a:srgbClr val="CCFF99"/>
          </a:solidFill>
        </p:spPr>
        <p:txBody>
          <a:bodyPr wrap="none" rtlCol="0">
            <a:spAutoFit/>
          </a:bodyPr>
          <a:lstStyle/>
          <a:p>
            <a:r>
              <a:rPr lang="en-GB" b="1">
                <a:solidFill>
                  <a:srgbClr val="2121E3"/>
                </a:solidFill>
                <a:latin typeface="Arial" pitchFamily="34" charset="0"/>
                <a:cs typeface="Arial" pitchFamily="34" charset="0"/>
              </a:rPr>
              <a:t>I golf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259632" y="5589240"/>
            <a:ext cx="1082348" cy="369332"/>
          </a:xfrm>
          <a:prstGeom prst="rect">
            <a:avLst/>
          </a:prstGeom>
          <a:solidFill>
            <a:srgbClr val="CCFF99"/>
          </a:solidFill>
        </p:spPr>
        <p:txBody>
          <a:bodyPr wrap="none" rtlCol="0">
            <a:spAutoFit/>
          </a:bodyPr>
          <a:lstStyle/>
          <a:p>
            <a:r>
              <a:rPr lang="en-GB" b="1">
                <a:solidFill>
                  <a:srgbClr val="2121E3"/>
                </a:solidFill>
                <a:latin typeface="Arial" pitchFamily="34" charset="0"/>
                <a:cs typeface="Arial" pitchFamily="34" charset="0"/>
              </a:rPr>
              <a:t>K skiing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6228184" y="4293096"/>
            <a:ext cx="1159292" cy="369332"/>
          </a:xfrm>
          <a:prstGeom prst="rect">
            <a:avLst/>
          </a:prstGeom>
          <a:solidFill>
            <a:srgbClr val="FF0000"/>
          </a:solidFill>
        </p:spPr>
        <p:txBody>
          <a:bodyPr wrap="none" rtlCol="0">
            <a:spAutoFit/>
          </a:bodyPr>
          <a:lstStyle/>
          <a:p>
            <a:r>
              <a:rPr lang="en-GB" b="1">
                <a:solidFill>
                  <a:srgbClr val="2121E3"/>
                </a:solidFill>
                <a:latin typeface="Arial" pitchFamily="34" charset="0"/>
                <a:cs typeface="Arial" pitchFamily="34" charset="0"/>
              </a:rPr>
              <a:t>V fishing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6228184" y="3861048"/>
            <a:ext cx="1300356" cy="369332"/>
          </a:xfrm>
          <a:prstGeom prst="rect">
            <a:avLst/>
          </a:prstGeom>
          <a:solidFill>
            <a:srgbClr val="FFA347"/>
          </a:solidFill>
        </p:spPr>
        <p:txBody>
          <a:bodyPr wrap="none" rtlCol="0">
            <a:spAutoFit/>
          </a:bodyPr>
          <a:lstStyle/>
          <a:p>
            <a:r>
              <a:rPr lang="en-GB" b="1">
                <a:solidFill>
                  <a:srgbClr val="2121E3"/>
                </a:solidFill>
                <a:latin typeface="Arial" pitchFamily="34" charset="0"/>
                <a:cs typeface="Arial" pitchFamily="34" charset="0"/>
              </a:rPr>
              <a:t>U dancing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6588224" y="3429000"/>
            <a:ext cx="1518364" cy="369332"/>
          </a:xfrm>
          <a:prstGeom prst="rect">
            <a:avLst/>
          </a:prstGeom>
          <a:solidFill>
            <a:srgbClr val="FF0000"/>
          </a:solidFill>
        </p:spPr>
        <p:txBody>
          <a:bodyPr wrap="none" rtlCol="0">
            <a:spAutoFit/>
          </a:bodyPr>
          <a:lstStyle/>
          <a:p>
            <a:r>
              <a:rPr lang="en-GB" b="1">
                <a:solidFill>
                  <a:srgbClr val="2121E3"/>
                </a:solidFill>
                <a:latin typeface="Arial" pitchFamily="34" charset="0"/>
                <a:cs typeface="Arial" pitchFamily="34" charset="0"/>
              </a:rPr>
              <a:t>T swimming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6948264" y="2996952"/>
            <a:ext cx="1800493" cy="369332"/>
          </a:xfrm>
          <a:prstGeom prst="rect">
            <a:avLst/>
          </a:prstGeom>
          <a:solidFill>
            <a:srgbClr val="CCFF99"/>
          </a:solidFill>
        </p:spPr>
        <p:txBody>
          <a:bodyPr wrap="none" rtlCol="0">
            <a:spAutoFit/>
          </a:bodyPr>
          <a:lstStyle/>
          <a:p>
            <a:r>
              <a:rPr lang="en-GB" b="1">
                <a:solidFill>
                  <a:srgbClr val="2121E3"/>
                </a:solidFill>
                <a:latin typeface="Arial" pitchFamily="34" charset="0"/>
                <a:cs typeface="Arial" pitchFamily="34" charset="0"/>
              </a:rPr>
              <a:t>S trampolining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6228184" y="2132856"/>
            <a:ext cx="1980029" cy="369332"/>
          </a:xfrm>
          <a:prstGeom prst="rect">
            <a:avLst/>
          </a:prstGeom>
          <a:solidFill>
            <a:srgbClr val="FFA347"/>
          </a:solidFill>
        </p:spPr>
        <p:txBody>
          <a:bodyPr wrap="none" rtlCol="0">
            <a:spAutoFit/>
          </a:bodyPr>
          <a:lstStyle/>
          <a:p>
            <a:r>
              <a:rPr lang="en-GB" b="1">
                <a:solidFill>
                  <a:srgbClr val="2121E3"/>
                </a:solidFill>
                <a:latin typeface="Arial" pitchFamily="34" charset="0"/>
                <a:cs typeface="Arial" pitchFamily="34" charset="0"/>
              </a:rPr>
              <a:t>X skateboarding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6084168" y="2564904"/>
            <a:ext cx="1860446" cy="369332"/>
          </a:xfrm>
          <a:prstGeom prst="rect">
            <a:avLst/>
          </a:prstGeom>
          <a:solidFill>
            <a:srgbClr val="FFA347"/>
          </a:solidFill>
        </p:spPr>
        <p:txBody>
          <a:bodyPr wrap="none" rtlCol="0">
            <a:spAutoFit/>
          </a:bodyPr>
          <a:lstStyle/>
          <a:p>
            <a:r>
              <a:rPr lang="en-GB" b="1">
                <a:solidFill>
                  <a:srgbClr val="2121E3"/>
                </a:solidFill>
                <a:latin typeface="Arial" pitchFamily="34" charset="0"/>
                <a:cs typeface="Arial" pitchFamily="34" charset="0"/>
              </a:rPr>
              <a:t>P roller blading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7933412" y="1700808"/>
            <a:ext cx="1210588" cy="369332"/>
          </a:xfrm>
          <a:prstGeom prst="rect">
            <a:avLst/>
          </a:prstGeom>
          <a:solidFill>
            <a:srgbClr val="FFA347"/>
          </a:solidFill>
        </p:spPr>
        <p:txBody>
          <a:bodyPr wrap="none" rtlCol="0">
            <a:spAutoFit/>
          </a:bodyPr>
          <a:lstStyle/>
          <a:p>
            <a:r>
              <a:rPr lang="en-GB" b="1">
                <a:solidFill>
                  <a:srgbClr val="2121E3"/>
                </a:solidFill>
                <a:latin typeface="Arial" pitchFamily="34" charset="0"/>
                <a:cs typeface="Arial" pitchFamily="34" charset="0"/>
              </a:rPr>
              <a:t>N cycling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6300192" y="1268760"/>
            <a:ext cx="1120820" cy="369332"/>
          </a:xfrm>
          <a:prstGeom prst="rect">
            <a:avLst/>
          </a:prstGeom>
          <a:solidFill>
            <a:srgbClr val="CCFF99"/>
          </a:solidFill>
        </p:spPr>
        <p:txBody>
          <a:bodyPr wrap="none" rtlCol="0">
            <a:spAutoFit/>
          </a:bodyPr>
          <a:lstStyle/>
          <a:p>
            <a:r>
              <a:rPr lang="en-GB" b="1">
                <a:solidFill>
                  <a:srgbClr val="2121E3"/>
                </a:solidFill>
                <a:latin typeface="Arial" pitchFamily="34" charset="0"/>
                <a:cs typeface="Arial" pitchFamily="34" charset="0"/>
              </a:rPr>
              <a:t>M karate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1475656" y="6021288"/>
            <a:ext cx="954107" cy="369332"/>
          </a:xfrm>
          <a:prstGeom prst="rect">
            <a:avLst/>
          </a:prstGeom>
          <a:solidFill>
            <a:srgbClr val="CCFF99"/>
          </a:solidFill>
        </p:spPr>
        <p:txBody>
          <a:bodyPr wrap="none" rtlCol="0">
            <a:spAutoFit/>
          </a:bodyPr>
          <a:lstStyle/>
          <a:p>
            <a:r>
              <a:rPr lang="en-GB" b="1">
                <a:solidFill>
                  <a:srgbClr val="2121E3"/>
                </a:solidFill>
                <a:latin typeface="Arial" pitchFamily="34" charset="0"/>
                <a:cs typeface="Arial" pitchFamily="34" charset="0"/>
              </a:rPr>
              <a:t>W judo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6516216" y="5949280"/>
            <a:ext cx="1351652" cy="369332"/>
          </a:xfrm>
          <a:prstGeom prst="rect">
            <a:avLst/>
          </a:prstGeom>
          <a:solidFill>
            <a:srgbClr val="FF0000"/>
          </a:solidFill>
        </p:spPr>
        <p:txBody>
          <a:bodyPr wrap="none" rtlCol="0">
            <a:spAutoFit/>
          </a:bodyPr>
          <a:lstStyle/>
          <a:p>
            <a:r>
              <a:rPr lang="en-GB" b="1">
                <a:solidFill>
                  <a:srgbClr val="2121E3"/>
                </a:solidFill>
                <a:latin typeface="Arial" pitchFamily="34" charset="0"/>
                <a:cs typeface="Arial" pitchFamily="34" charset="0"/>
              </a:rPr>
              <a:t>E climbing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6660232" y="5517232"/>
            <a:ext cx="1719381" cy="369332"/>
          </a:xfrm>
          <a:prstGeom prst="rect">
            <a:avLst/>
          </a:prstGeom>
          <a:solidFill>
            <a:srgbClr val="FF0000"/>
          </a:solidFill>
        </p:spPr>
        <p:txBody>
          <a:bodyPr wrap="none" rtlCol="0">
            <a:spAutoFit/>
          </a:bodyPr>
          <a:lstStyle/>
          <a:p>
            <a:r>
              <a:rPr lang="en-GB" b="1">
                <a:solidFill>
                  <a:srgbClr val="2121E3"/>
                </a:solidFill>
                <a:latin typeface="Arial" pitchFamily="34" charset="0"/>
                <a:cs typeface="Arial" pitchFamily="34" charset="0"/>
              </a:rPr>
              <a:t>L horse riding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6732240" y="5085184"/>
            <a:ext cx="1351652" cy="369332"/>
          </a:xfrm>
          <a:prstGeom prst="rect">
            <a:avLst/>
          </a:prstGeom>
          <a:solidFill>
            <a:srgbClr val="FFA347"/>
          </a:solidFill>
        </p:spPr>
        <p:txBody>
          <a:bodyPr wrap="none" rtlCol="0">
            <a:spAutoFit/>
          </a:bodyPr>
          <a:lstStyle/>
          <a:p>
            <a:r>
              <a:rPr lang="en-GB" b="1">
                <a:solidFill>
                  <a:srgbClr val="2121E3"/>
                </a:solidFill>
                <a:latin typeface="Arial" pitchFamily="34" charset="0"/>
                <a:cs typeface="Arial" pitchFamily="34" charset="0"/>
              </a:rPr>
              <a:t>D athletics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7308304" y="4653136"/>
            <a:ext cx="1646605" cy="369332"/>
          </a:xfrm>
          <a:prstGeom prst="rect">
            <a:avLst/>
          </a:prstGeom>
          <a:solidFill>
            <a:srgbClr val="FFA347"/>
          </a:solidFill>
        </p:spPr>
        <p:txBody>
          <a:bodyPr wrap="none" rtlCol="0">
            <a:spAutoFit/>
          </a:bodyPr>
          <a:lstStyle/>
          <a:p>
            <a:r>
              <a:rPr lang="en-GB" b="1">
                <a:solidFill>
                  <a:srgbClr val="2121E3"/>
                </a:solidFill>
                <a:latin typeface="Arial" pitchFamily="34" charset="0"/>
                <a:cs typeface="Arial" pitchFamily="34" charset="0"/>
              </a:rPr>
              <a:t>J gymnastics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4932040" y="0"/>
            <a:ext cx="3172663" cy="369332"/>
          </a:xfrm>
          <a:prstGeom prst="rect">
            <a:avLst/>
          </a:prstGeom>
          <a:solidFill>
            <a:srgbClr val="CCFF99"/>
          </a:solidFill>
        </p:spPr>
        <p:txBody>
          <a:bodyPr wrap="none" rtlCol="0">
            <a:spAutoFit/>
          </a:bodyPr>
          <a:lstStyle/>
          <a:p>
            <a:r>
              <a:rPr lang="en-GB" b="1">
                <a:solidFill>
                  <a:srgbClr val="2121E3"/>
                </a:solidFill>
                <a:latin typeface="Arial" pitchFamily="34" charset="0"/>
                <a:cs typeface="Arial" pitchFamily="34" charset="0"/>
              </a:rPr>
              <a:t>Cognate (exactly the same)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4932040" y="404664"/>
            <a:ext cx="3621504" cy="369332"/>
          </a:xfrm>
          <a:prstGeom prst="rect">
            <a:avLst/>
          </a:prstGeom>
          <a:solidFill>
            <a:srgbClr val="FFA347"/>
          </a:solidFill>
        </p:spPr>
        <p:txBody>
          <a:bodyPr wrap="none" rtlCol="0">
            <a:spAutoFit/>
          </a:bodyPr>
          <a:lstStyle/>
          <a:p>
            <a:r>
              <a:rPr lang="en-GB" b="1">
                <a:solidFill>
                  <a:srgbClr val="2121E3"/>
                </a:solidFill>
                <a:latin typeface="Arial" pitchFamily="34" charset="0"/>
                <a:cs typeface="Arial" pitchFamily="34" charset="0"/>
              </a:rPr>
              <a:t>Near-cognate (nearly the same)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4932040" y="836712"/>
            <a:ext cx="2736647" cy="369332"/>
          </a:xfrm>
          <a:prstGeom prst="rect">
            <a:avLst/>
          </a:prstGeom>
          <a:solidFill>
            <a:srgbClr val="FF0000"/>
          </a:solidFill>
        </p:spPr>
        <p:txBody>
          <a:bodyPr wrap="none" rtlCol="0">
            <a:spAutoFit/>
          </a:bodyPr>
          <a:lstStyle/>
          <a:p>
            <a:r>
              <a:rPr lang="en-GB" b="1">
                <a:solidFill>
                  <a:srgbClr val="2121E3"/>
                </a:solidFill>
                <a:latin typeface="Arial" pitchFamily="34" charset="0"/>
                <a:cs typeface="Arial" pitchFamily="34" charset="0"/>
              </a:rPr>
              <a:t>Non-cognate (different)</a:t>
            </a:r>
          </a:p>
        </p:txBody>
      </p:sp>
      <p:sp>
        <p:nvSpPr>
          <p:cNvPr id="2" name="TextBox 1">
            <a:hlinkClick r:id="rId4"/>
          </p:cNvPr>
          <p:cNvSpPr txBox="1"/>
          <p:nvPr/>
        </p:nvSpPr>
        <p:spPr>
          <a:xfrm>
            <a:off x="61203" y="6460112"/>
            <a:ext cx="2678584" cy="369332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GB" dirty="0" err="1">
                <a:solidFill>
                  <a:srgbClr val="2121E3"/>
                </a:solidFill>
              </a:rPr>
              <a:t>Zimflex</a:t>
            </a:r>
            <a:r>
              <a:rPr lang="en-GB" dirty="0">
                <a:solidFill>
                  <a:srgbClr val="2121E3"/>
                </a:solidFill>
              </a:rPr>
              <a:t> : Fling the teacher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E2937A3C-793E-4E56-8A80-A769A9F7070E}"/>
              </a:ext>
            </a:extLst>
          </p:cNvPr>
          <p:cNvSpPr txBox="1"/>
          <p:nvPr/>
        </p:nvSpPr>
        <p:spPr>
          <a:xfrm>
            <a:off x="2818461" y="6467648"/>
            <a:ext cx="626433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latin typeface="Comic Sans MS" panose="030F0702030302020204" pitchFamily="66" charset="0"/>
              </a:rPr>
              <a:t>Now see if you can fling the teacher on </a:t>
            </a:r>
            <a:r>
              <a:rPr lang="en-GB" dirty="0" err="1">
                <a:latin typeface="Comic Sans MS" panose="030F0702030302020204" pitchFamily="66" charset="0"/>
              </a:rPr>
              <a:t>Zimflex</a:t>
            </a:r>
            <a:r>
              <a:rPr lang="en-GB" dirty="0">
                <a:latin typeface="Comic Sans MS" panose="030F0702030302020204" pitchFamily="66" charset="0"/>
              </a:rPr>
              <a:t> </a:t>
            </a:r>
            <a:r>
              <a:rPr lang="en-GB" dirty="0">
                <a:latin typeface="Comic Sans MS" panose="030F0702030302020204" pitchFamily="66" charset="0"/>
                <a:sym typeface="Wingdings" panose="05000000000000000000" pitchFamily="2" charset="2"/>
              </a:rPr>
              <a:t></a:t>
            </a:r>
            <a:endParaRPr lang="en-GB" dirty="0">
              <a:latin typeface="Comic Sans MS" panose="030F0702030302020204" pitchFamily="66" charset="0"/>
            </a:endParaRPr>
          </a:p>
        </p:txBody>
      </p:sp>
      <p:pic>
        <p:nvPicPr>
          <p:cNvPr id="3" name="c'est quel sport">
            <a:hlinkClick r:id="" action="ppaction://media"/>
            <a:extLst>
              <a:ext uri="{FF2B5EF4-FFF2-40B4-BE49-F238E27FC236}">
                <a16:creationId xmlns:a16="http://schemas.microsoft.com/office/drawing/2014/main" id="{E72AB5C2-6036-4338-9B34-AC68A531A1EB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3593921" y="852551"/>
            <a:ext cx="488217" cy="48821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" dur="2623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6" dur="1" fill="hold"/>
                                        <p:tgtEl>
                                          <p:spTgt spid="77827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1" dur="1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6" dur="1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1" dur="1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6" dur="1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41" dur="1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46" dur="1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51" dur="1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56" dur="1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61" dur="1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66" dur="1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1" dur="1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6" dur="1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81" dur="1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86" dur="1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91" dur="1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96" dur="1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01" dur="1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06" dur="1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11" dur="1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16" dur="1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1" dur="1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6" dur="1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31" dur="1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2" fill="hold">
                      <p:stCondLst>
                        <p:cond delay="indefinite"/>
                      </p:stCondLst>
                      <p:childTnLst>
                        <p:par>
                          <p:cTn id="133" fill="hold">
                            <p:stCondLst>
                              <p:cond delay="0"/>
                            </p:stCondLst>
                            <p:childTnLst>
                              <p:par>
                                <p:cTn id="134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36" dur="1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7" fill="hold">
                      <p:stCondLst>
                        <p:cond delay="indefinite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41" dur="1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2" fill="hold">
                      <p:stCondLst>
                        <p:cond delay="indefinite"/>
                      </p:stCondLst>
                      <p:childTnLst>
                        <p:par>
                          <p:cTn id="143" fill="hold">
                            <p:stCondLst>
                              <p:cond delay="0"/>
                            </p:stCondLst>
                            <p:childTnLst>
                              <p:par>
                                <p:cTn id="144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46" dur="1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>
                      <p:stCondLst>
                        <p:cond delay="indefinite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51" dur="1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2" fill="hold">
                      <p:stCondLst>
                        <p:cond delay="indefinite"/>
                      </p:stCondLst>
                      <p:childTnLst>
                        <p:par>
                          <p:cTn id="153" fill="hold">
                            <p:stCondLst>
                              <p:cond delay="0"/>
                            </p:stCondLst>
                            <p:childTnLst>
                              <p:par>
                                <p:cTn id="154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56" dur="1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7" fill="hold">
                      <p:stCondLst>
                        <p:cond delay="indefinite"/>
                      </p:stCondLst>
                      <p:childTnLst>
                        <p:par>
                          <p:cTn id="158" fill="hold">
                            <p:stCondLst>
                              <p:cond delay="0"/>
                            </p:stCondLst>
                            <p:childTnLst>
                              <p:par>
                                <p:cTn id="1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5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6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6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32" grpId="0"/>
      <p:bldP spid="77827" grpId="0"/>
      <p:bldP spid="6" grpId="0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3" grpId="0" animBg="1"/>
      <p:bldP spid="34" grpId="0" animBg="1"/>
      <p:bldP spid="35" grpId="0" animBg="1"/>
      <p:bldP spid="2" grpId="0" animBg="1"/>
      <p:bldP spid="37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34F0320D-5885-492A-9E57-5A345D59B520}"/>
              </a:ext>
            </a:extLst>
          </p:cNvPr>
          <p:cNvSpPr txBox="1"/>
          <p:nvPr/>
        </p:nvSpPr>
        <p:spPr>
          <a:xfrm>
            <a:off x="251520" y="86578"/>
            <a:ext cx="223224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800" dirty="0">
                <a:solidFill>
                  <a:srgbClr val="2121E3"/>
                </a:solidFill>
              </a:rPr>
              <a:t>DOBBLE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2B98920-9236-4F01-ADCC-FE50F72CD600}"/>
              </a:ext>
            </a:extLst>
          </p:cNvPr>
          <p:cNvSpPr txBox="1"/>
          <p:nvPr/>
        </p:nvSpPr>
        <p:spPr>
          <a:xfrm>
            <a:off x="3937662" y="190453"/>
            <a:ext cx="4954818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Play the game DOBBLE with someone.</a:t>
            </a:r>
          </a:p>
          <a:p>
            <a:endParaRPr lang="en-GB" dirty="0"/>
          </a:p>
          <a:p>
            <a:r>
              <a:rPr lang="en-GB" dirty="0"/>
              <a:t>Print off the worksheets and cut out all the circles.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77E1315-0546-4408-A8B3-D812CD68B5D6}"/>
              </a:ext>
            </a:extLst>
          </p:cNvPr>
          <p:cNvSpPr txBox="1"/>
          <p:nvPr/>
        </p:nvSpPr>
        <p:spPr>
          <a:xfrm>
            <a:off x="251520" y="1340768"/>
            <a:ext cx="68827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If you don’t know how to play </a:t>
            </a:r>
            <a:r>
              <a:rPr lang="en-GB" dirty="0" err="1"/>
              <a:t>Dobble</a:t>
            </a:r>
            <a:r>
              <a:rPr lang="en-GB" dirty="0"/>
              <a:t>, watch this short video in English </a:t>
            </a:r>
          </a:p>
        </p:txBody>
      </p:sp>
      <p:sp>
        <p:nvSpPr>
          <p:cNvPr id="5" name="TextBox 4">
            <a:hlinkClick r:id="rId2"/>
            <a:extLst>
              <a:ext uri="{FF2B5EF4-FFF2-40B4-BE49-F238E27FC236}">
                <a16:creationId xmlns:a16="http://schemas.microsoft.com/office/drawing/2014/main" id="{8D07ED5A-1D94-4F64-9D41-CE1025E3A1EE}"/>
              </a:ext>
            </a:extLst>
          </p:cNvPr>
          <p:cNvSpPr txBox="1"/>
          <p:nvPr/>
        </p:nvSpPr>
        <p:spPr>
          <a:xfrm>
            <a:off x="7092280" y="1325379"/>
            <a:ext cx="1152128" cy="40011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GB" sz="2000" dirty="0">
                <a:solidFill>
                  <a:srgbClr val="2121E3"/>
                </a:solidFill>
              </a:rPr>
              <a:t>DOBBLE</a:t>
            </a:r>
          </a:p>
        </p:txBody>
      </p:sp>
      <p:pic>
        <p:nvPicPr>
          <p:cNvPr id="1026" name="Picture 2" descr="Dobble | Whirligig Toys">
            <a:extLst>
              <a:ext uri="{FF2B5EF4-FFF2-40B4-BE49-F238E27FC236}">
                <a16:creationId xmlns:a16="http://schemas.microsoft.com/office/drawing/2014/main" id="{D4DC2727-D757-4306-B3E2-00E713344ED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50414" y="72008"/>
            <a:ext cx="1268760" cy="126876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3CAA357F-C34E-4A40-9764-C74D7C7B43A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8003" y="1905416"/>
            <a:ext cx="6542342" cy="45579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977184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251520" y="188640"/>
            <a:ext cx="8640960" cy="1296144"/>
          </a:xfrm>
          <a:prstGeom prst="rect">
            <a:avLst/>
          </a:prstGeom>
        </p:spPr>
        <p:txBody>
          <a:bodyPr>
            <a:normAutofit fontScale="85000" lnSpcReduction="1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IE" sz="80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Quel sport préfères-tu?</a:t>
            </a:r>
            <a:endParaRPr kumimoji="0" lang="en-IE" sz="8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95536" y="980728"/>
            <a:ext cx="567784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6000">
                <a:solidFill>
                  <a:srgbClr val="0070C0"/>
                </a:solidFill>
              </a:rPr>
              <a:t>=</a:t>
            </a: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683568" y="1052736"/>
            <a:ext cx="7957392" cy="1296144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IE" sz="4800" b="0" i="1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Which sport do you</a:t>
            </a:r>
            <a:r>
              <a:rPr kumimoji="0" lang="en-IE" sz="4800" b="0" i="1" u="none" strike="noStrike" kern="1200" cap="none" spc="0" normalizeH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prefer?</a:t>
            </a:r>
            <a:endParaRPr kumimoji="0" lang="en-IE" sz="4800" b="0" i="1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251520" y="2145578"/>
            <a:ext cx="1836205" cy="1224136"/>
          </a:xfrm>
          <a:prstGeom prst="rect">
            <a:avLst/>
          </a:prstGeom>
          <a:noFill/>
        </p:spPr>
      </p:pic>
      <p:sp>
        <p:nvSpPr>
          <p:cNvPr id="6" name="Rounded Rectangular Callout 5"/>
          <p:cNvSpPr/>
          <p:nvPr/>
        </p:nvSpPr>
        <p:spPr>
          <a:xfrm>
            <a:off x="2267744" y="2132856"/>
            <a:ext cx="5976664" cy="1224136"/>
          </a:xfrm>
          <a:prstGeom prst="wedgeRoundRectCallout">
            <a:avLst>
              <a:gd name="adj1" fmla="val -63657"/>
              <a:gd name="adj2" fmla="val -4902"/>
              <a:gd name="adj3" fmla="val 16667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dirty="0">
                <a:solidFill>
                  <a:schemeClr val="accent2">
                    <a:lumMod val="50000"/>
                  </a:schemeClr>
                </a:solidFill>
                <a:latin typeface="Kristen ITC" pitchFamily="66" charset="0"/>
                <a:cs typeface="Lucida Sans Unicode" pitchFamily="34" charset="0"/>
              </a:rPr>
              <a:t>Je </a:t>
            </a:r>
            <a:r>
              <a:rPr lang="en-GB" sz="4000" dirty="0" err="1">
                <a:solidFill>
                  <a:schemeClr val="accent2">
                    <a:lumMod val="50000"/>
                  </a:schemeClr>
                </a:solidFill>
                <a:latin typeface="Kristen ITC" pitchFamily="66" charset="0"/>
                <a:cs typeface="Lucida Sans Unicode" pitchFamily="34" charset="0"/>
              </a:rPr>
              <a:t>préfère</a:t>
            </a:r>
            <a:r>
              <a:rPr lang="en-GB" sz="4000" dirty="0">
                <a:solidFill>
                  <a:schemeClr val="accent2">
                    <a:lumMod val="50000"/>
                  </a:schemeClr>
                </a:solidFill>
                <a:latin typeface="Kristen ITC" pitchFamily="66" charset="0"/>
                <a:cs typeface="Lucida Sans Unicode" pitchFamily="34" charset="0"/>
              </a:rPr>
              <a:t> le tennis</a:t>
            </a:r>
          </a:p>
        </p:txBody>
      </p:sp>
      <p:pic>
        <p:nvPicPr>
          <p:cNvPr id="2052" name="Picture 4" descr="http://www.goolfm.net/wp-content/uploads/2012/08/Mo-Farah-celebrates-winni-008_1920x1152.jpg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6353944" y="3768592"/>
            <a:ext cx="1982867" cy="1296144"/>
          </a:xfrm>
          <a:prstGeom prst="rect">
            <a:avLst/>
          </a:prstGeom>
          <a:noFill/>
        </p:spPr>
      </p:pic>
      <p:sp>
        <p:nvSpPr>
          <p:cNvPr id="8" name="Rounded Rectangular Callout 7"/>
          <p:cNvSpPr/>
          <p:nvPr/>
        </p:nvSpPr>
        <p:spPr>
          <a:xfrm>
            <a:off x="179512" y="3933056"/>
            <a:ext cx="5976664" cy="1224136"/>
          </a:xfrm>
          <a:prstGeom prst="wedgeRoundRectCallout">
            <a:avLst>
              <a:gd name="adj1" fmla="val 69353"/>
              <a:gd name="adj2" fmla="val -6635"/>
              <a:gd name="adj3" fmla="val 16667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>
                <a:solidFill>
                  <a:schemeClr val="accent2">
                    <a:lumMod val="50000"/>
                  </a:schemeClr>
                </a:solidFill>
                <a:latin typeface="Kristen ITC" pitchFamily="66" charset="0"/>
                <a:cs typeface="Lucida Sans Unicode" pitchFamily="34" charset="0"/>
              </a:rPr>
              <a:t>Je préfère l’athlétisme</a:t>
            </a:r>
          </a:p>
        </p:txBody>
      </p:sp>
      <p:pic>
        <p:nvPicPr>
          <p:cNvPr id="2054" name="Picture 6"/>
          <p:cNvPicPr>
            <a:picLocks noChangeAspect="1" noChangeArrowheads="1"/>
          </p:cNvPicPr>
          <p:nvPr/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384" r="11539"/>
          <a:stretch/>
        </p:blipFill>
        <p:spPr bwMode="auto">
          <a:xfrm>
            <a:off x="251519" y="5269549"/>
            <a:ext cx="1836205" cy="1422660"/>
          </a:xfrm>
          <a:prstGeom prst="rect">
            <a:avLst/>
          </a:prstGeom>
          <a:noFill/>
        </p:spPr>
      </p:pic>
      <p:sp>
        <p:nvSpPr>
          <p:cNvPr id="10" name="Rounded Rectangular Callout 9"/>
          <p:cNvSpPr/>
          <p:nvPr/>
        </p:nvSpPr>
        <p:spPr>
          <a:xfrm>
            <a:off x="2339752" y="5373216"/>
            <a:ext cx="5472608" cy="1224136"/>
          </a:xfrm>
          <a:prstGeom prst="wedgeRoundRectCallout">
            <a:avLst>
              <a:gd name="adj1" fmla="val -72368"/>
              <a:gd name="adj2" fmla="val -336"/>
              <a:gd name="adj3" fmla="val 16667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>
                <a:solidFill>
                  <a:schemeClr val="accent2">
                    <a:lumMod val="50000"/>
                  </a:schemeClr>
                </a:solidFill>
                <a:latin typeface="Kristen ITC" pitchFamily="66" charset="0"/>
                <a:cs typeface="Lucida Sans Unicode" pitchFamily="34" charset="0"/>
              </a:rPr>
              <a:t>Je préfère le foot</a:t>
            </a:r>
          </a:p>
        </p:txBody>
      </p:sp>
      <p:pic>
        <p:nvPicPr>
          <p:cNvPr id="5" name="quel sport preferes-tu">
            <a:hlinkClick r:id="" action="ppaction://media"/>
            <a:extLst>
              <a:ext uri="{FF2B5EF4-FFF2-40B4-BE49-F238E27FC236}">
                <a16:creationId xmlns:a16="http://schemas.microsoft.com/office/drawing/2014/main" id="{EBF25B20-8C16-45FE-9460-2BD79E628FA6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3">
            <a:alphaModFix amt="0"/>
          </a:blip>
          <a:stretch>
            <a:fillRect/>
          </a:stretch>
        </p:blipFill>
        <p:spPr>
          <a:xfrm>
            <a:off x="8361784" y="1279612"/>
            <a:ext cx="304800" cy="304800"/>
          </a:xfrm>
          <a:prstGeom prst="rect">
            <a:avLst/>
          </a:prstGeom>
        </p:spPr>
      </p:pic>
      <p:pic>
        <p:nvPicPr>
          <p:cNvPr id="7" name="je prefere le tennis">
            <a:hlinkClick r:id="" action="ppaction://media"/>
            <a:extLst>
              <a:ext uri="{FF2B5EF4-FFF2-40B4-BE49-F238E27FC236}">
                <a16:creationId xmlns:a16="http://schemas.microsoft.com/office/drawing/2014/main" id="{F07282AD-9518-482E-B2AF-98EF61BE3A17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8336811" y="2404771"/>
            <a:ext cx="608298" cy="608298"/>
          </a:xfrm>
          <a:prstGeom prst="rect">
            <a:avLst/>
          </a:prstGeom>
        </p:spPr>
      </p:pic>
      <p:pic>
        <p:nvPicPr>
          <p:cNvPr id="9" name="je prefere l'athletisme">
            <a:hlinkClick r:id="" action="ppaction://media"/>
            <a:extLst>
              <a:ext uri="{FF2B5EF4-FFF2-40B4-BE49-F238E27FC236}">
                <a16:creationId xmlns:a16="http://schemas.microsoft.com/office/drawing/2014/main" id="{7D6B96A8-55B4-478B-A170-DA0E6DFBA323}"/>
              </a:ext>
            </a:extLst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8388424" y="4005064"/>
            <a:ext cx="656456" cy="656456"/>
          </a:xfrm>
          <a:prstGeom prst="rect">
            <a:avLst/>
          </a:prstGeom>
        </p:spPr>
      </p:pic>
      <p:pic>
        <p:nvPicPr>
          <p:cNvPr id="12" name="je prefere le foot">
            <a:hlinkClick r:id="" action="ppaction://media"/>
            <a:extLst>
              <a:ext uri="{FF2B5EF4-FFF2-40B4-BE49-F238E27FC236}">
                <a16:creationId xmlns:a16="http://schemas.microsoft.com/office/drawing/2014/main" id="{CCFF1E30-BF48-45CE-B4C6-26AC0C880568}"/>
              </a:ext>
            </a:extLst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8310233" y="5578388"/>
            <a:ext cx="730932" cy="73093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" dur="2282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6" dur="1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1" dur="1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6" dur="1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0" dur="2495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5" dur="1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40" dur="1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4" dur="2602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49" dur="1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54" dur="1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8" dur="2005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63" dur="1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6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  <p:audio>
              <p:cMediaNode vol="80000">
                <p:cTn id="6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  <p:audio>
              <p:cMediaNode vol="80000">
                <p:cTn id="6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  <p:audio>
              <p:cMediaNode vol="80000">
                <p:cTn id="6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</p:childTnLst>
        </p:cTn>
      </p:par>
    </p:tnLst>
    <p:bldLst>
      <p:bldP spid="2" grpId="0"/>
      <p:bldP spid="3" grpId="0"/>
      <p:bldP spid="4" grpId="0"/>
      <p:bldP spid="6" grpId="0" animBg="1"/>
      <p:bldP spid="8" grpId="0" animBg="1"/>
      <p:bldP spid="10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251520" y="0"/>
            <a:ext cx="8640960" cy="1080120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IE" sz="6000" b="1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Quel sport préfères-tu?</a:t>
            </a:r>
            <a:endParaRPr kumimoji="0" lang="en-IE" sz="60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95536" y="692696"/>
            <a:ext cx="56778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6000">
                <a:solidFill>
                  <a:srgbClr val="0070C0"/>
                </a:solidFill>
              </a:rPr>
              <a:t>=</a:t>
            </a: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683568" y="764704"/>
            <a:ext cx="7957392" cy="936104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IE" sz="4800" b="0" i="1" u="none" strike="noStrike" kern="1200" cap="none" spc="0" normalizeH="0" baseline="0" noProof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Which sport do you</a:t>
            </a:r>
            <a:r>
              <a:rPr kumimoji="0" lang="en-IE" sz="4800" b="0" i="1" u="none" strike="noStrike" kern="1200" cap="none" spc="0" normalizeH="0" noProof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prefer?</a:t>
            </a:r>
            <a:endParaRPr kumimoji="0" lang="en-IE" sz="4800" b="0" i="1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0" y="1340768"/>
            <a:ext cx="4261488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6000" b="1"/>
              <a:t>Je préfère ….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4211960" y="1412776"/>
            <a:ext cx="567784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6000">
                <a:solidFill>
                  <a:srgbClr val="0070C0"/>
                </a:solidFill>
              </a:rPr>
              <a:t>=</a:t>
            </a:r>
          </a:p>
        </p:txBody>
      </p:sp>
      <p:sp>
        <p:nvSpPr>
          <p:cNvPr id="14" name="Title 1"/>
          <p:cNvSpPr txBox="1">
            <a:spLocks/>
          </p:cNvSpPr>
          <p:nvPr/>
        </p:nvSpPr>
        <p:spPr>
          <a:xfrm>
            <a:off x="4572000" y="1484784"/>
            <a:ext cx="3024336" cy="864096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IE" sz="4800" b="0" i="1" u="none" strike="noStrike" kern="1200" cap="none" spc="0" normalizeH="0" baseline="0" noProof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ea typeface="+mj-ea"/>
                <a:cs typeface="+mj-cs"/>
              </a:rPr>
              <a:t>I prefer….</a:t>
            </a:r>
            <a:endParaRPr kumimoji="0" lang="en-IE" sz="4800" b="0" i="1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ea typeface="+mj-ea"/>
              <a:cs typeface="+mj-cs"/>
            </a:endParaRPr>
          </a:p>
        </p:txBody>
      </p:sp>
      <p:pic>
        <p:nvPicPr>
          <p:cNvPr id="15" name="Picture 14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79512" y="2852936"/>
            <a:ext cx="648072" cy="6231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Rectangle 15"/>
          <p:cNvSpPr/>
          <p:nvPr/>
        </p:nvSpPr>
        <p:spPr>
          <a:xfrm>
            <a:off x="1115616" y="2924944"/>
            <a:ext cx="81304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>
                <a:latin typeface="Arial" pitchFamily="34" charset="0"/>
                <a:ea typeface="Times New Roman" pitchFamily="18" charset="0"/>
                <a:cs typeface="Arial" pitchFamily="34" charset="0"/>
              </a:rPr>
              <a:t>le foot</a:t>
            </a:r>
            <a:endParaRPr lang="en-GB" dirty="0"/>
          </a:p>
        </p:txBody>
      </p:sp>
      <p:pic>
        <p:nvPicPr>
          <p:cNvPr id="17" name="Picture 2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51520" y="3645024"/>
            <a:ext cx="743744" cy="6356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" name="Rectangle 17"/>
          <p:cNvSpPr/>
          <p:nvPr/>
        </p:nvSpPr>
        <p:spPr>
          <a:xfrm>
            <a:off x="1115616" y="3717032"/>
            <a:ext cx="100540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>
                <a:latin typeface="Arial" pitchFamily="34" charset="0"/>
                <a:ea typeface="Times New Roman" pitchFamily="18" charset="0"/>
                <a:cs typeface="Arial" pitchFamily="34" charset="0"/>
              </a:rPr>
              <a:t>le rugby</a:t>
            </a:r>
            <a:endParaRPr lang="en-GB"/>
          </a:p>
        </p:txBody>
      </p:sp>
      <p:pic>
        <p:nvPicPr>
          <p:cNvPr id="19" name="Picture 2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23528" y="4437112"/>
            <a:ext cx="576064" cy="6611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" name="Rectangle 19"/>
          <p:cNvSpPr/>
          <p:nvPr/>
        </p:nvSpPr>
        <p:spPr>
          <a:xfrm>
            <a:off x="1115616" y="4509120"/>
            <a:ext cx="110799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>
                <a:latin typeface="Arial" pitchFamily="34" charset="0"/>
                <a:ea typeface="Times New Roman" pitchFamily="18" charset="0"/>
                <a:cs typeface="Arial" pitchFamily="34" charset="0"/>
              </a:rPr>
              <a:t>le basket</a:t>
            </a:r>
            <a:endParaRPr lang="en-GB"/>
          </a:p>
        </p:txBody>
      </p:sp>
      <p:pic>
        <p:nvPicPr>
          <p:cNvPr id="23" name="Picture 2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251520" y="6021288"/>
            <a:ext cx="732976" cy="6420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" name="Rectangle 23"/>
          <p:cNvSpPr/>
          <p:nvPr/>
        </p:nvSpPr>
        <p:spPr>
          <a:xfrm>
            <a:off x="1187624" y="6093296"/>
            <a:ext cx="104387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>
                <a:latin typeface="Arial" pitchFamily="34" charset="0"/>
                <a:ea typeface="Times New Roman" pitchFamily="18" charset="0"/>
                <a:cs typeface="Arial" pitchFamily="34" charset="0"/>
              </a:rPr>
              <a:t>le tennis</a:t>
            </a:r>
            <a:endParaRPr lang="en-GB"/>
          </a:p>
        </p:txBody>
      </p:sp>
      <p:pic>
        <p:nvPicPr>
          <p:cNvPr id="25" name="Picture 2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3203848" y="2780928"/>
            <a:ext cx="413395" cy="7816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" name="Rectangle 25"/>
          <p:cNvSpPr/>
          <p:nvPr/>
        </p:nvSpPr>
        <p:spPr>
          <a:xfrm>
            <a:off x="3851920" y="2924944"/>
            <a:ext cx="85151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>
                <a:latin typeface="Arial" pitchFamily="34" charset="0"/>
                <a:ea typeface="Times New Roman" pitchFamily="18" charset="0"/>
                <a:cs typeface="Arial" pitchFamily="34" charset="0"/>
              </a:rPr>
              <a:t>le vélo</a:t>
            </a:r>
            <a:endParaRPr lang="en-GB"/>
          </a:p>
        </p:txBody>
      </p:sp>
      <p:pic>
        <p:nvPicPr>
          <p:cNvPr id="27" name="Picture 2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3059832" y="3717032"/>
            <a:ext cx="719812" cy="6708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8" name="Rectangle 27"/>
          <p:cNvSpPr/>
          <p:nvPr/>
        </p:nvSpPr>
        <p:spPr>
          <a:xfrm>
            <a:off x="3851920" y="3789040"/>
            <a:ext cx="71045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>
                <a:latin typeface="Arial" pitchFamily="34" charset="0"/>
                <a:ea typeface="Times New Roman" pitchFamily="18" charset="0"/>
                <a:cs typeface="Arial" pitchFamily="34" charset="0"/>
              </a:rPr>
              <a:t>le ski</a:t>
            </a:r>
            <a:endParaRPr lang="en-GB"/>
          </a:p>
        </p:txBody>
      </p:sp>
      <p:pic>
        <p:nvPicPr>
          <p:cNvPr id="29" name="Content Placeholder 3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2987824" y="4509120"/>
            <a:ext cx="655911" cy="5988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" name="Rectangle 29"/>
          <p:cNvSpPr/>
          <p:nvPr/>
        </p:nvSpPr>
        <p:spPr>
          <a:xfrm>
            <a:off x="3779912" y="4581128"/>
            <a:ext cx="145424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>
                <a:latin typeface="Arial" pitchFamily="34" charset="0"/>
                <a:ea typeface="Times New Roman" pitchFamily="18" charset="0"/>
                <a:cs typeface="Arial" pitchFamily="34" charset="0"/>
              </a:rPr>
              <a:t>le ping-pong</a:t>
            </a:r>
            <a:endParaRPr lang="en-GB"/>
          </a:p>
        </p:txBody>
      </p:sp>
      <p:pic>
        <p:nvPicPr>
          <p:cNvPr id="31" name="Picture 30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3059832" y="5301208"/>
            <a:ext cx="582305" cy="6086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2" name="Rectangle 31"/>
          <p:cNvSpPr/>
          <p:nvPr/>
        </p:nvSpPr>
        <p:spPr>
          <a:xfrm>
            <a:off x="3851920" y="5373216"/>
            <a:ext cx="128753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>
                <a:latin typeface="Arial" pitchFamily="34" charset="0"/>
                <a:ea typeface="Times New Roman" pitchFamily="18" charset="0"/>
                <a:cs typeface="Arial" pitchFamily="34" charset="0"/>
              </a:rPr>
              <a:t>l’équitation</a:t>
            </a:r>
            <a:endParaRPr lang="en-GB"/>
          </a:p>
        </p:txBody>
      </p:sp>
      <p:pic>
        <p:nvPicPr>
          <p:cNvPr id="33" name="Picture 32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2987824" y="6021288"/>
            <a:ext cx="720080" cy="4366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4" name="Rectangle 33"/>
          <p:cNvSpPr/>
          <p:nvPr/>
        </p:nvSpPr>
        <p:spPr>
          <a:xfrm>
            <a:off x="3851920" y="6021288"/>
            <a:ext cx="124906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>
                <a:latin typeface="Arial" pitchFamily="34" charset="0"/>
                <a:ea typeface="Times New Roman" pitchFamily="18" charset="0"/>
                <a:cs typeface="Arial" pitchFamily="34" charset="0"/>
              </a:rPr>
              <a:t>la natation</a:t>
            </a:r>
            <a:endParaRPr lang="en-GB"/>
          </a:p>
        </p:txBody>
      </p:sp>
      <p:pic>
        <p:nvPicPr>
          <p:cNvPr id="35" name="Picture 5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179512" y="5229200"/>
            <a:ext cx="759699" cy="6867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6" name="Rectangle 35"/>
          <p:cNvSpPr/>
          <p:nvPr/>
        </p:nvSpPr>
        <p:spPr>
          <a:xfrm>
            <a:off x="1043608" y="5373216"/>
            <a:ext cx="173637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>
                <a:latin typeface="Arial" pitchFamily="34" charset="0"/>
                <a:ea typeface="Times New Roman" pitchFamily="18" charset="0"/>
                <a:cs typeface="Arial" pitchFamily="34" charset="0"/>
              </a:rPr>
              <a:t>la gymnastique</a:t>
            </a:r>
            <a:endParaRPr lang="en-GB"/>
          </a:p>
        </p:txBody>
      </p:sp>
      <p:sp>
        <p:nvSpPr>
          <p:cNvPr id="38" name="TextBox 37">
            <a:hlinkClick r:id="rId16" action="ppaction://hlinkfile"/>
          </p:cNvPr>
          <p:cNvSpPr txBox="1"/>
          <p:nvPr/>
        </p:nvSpPr>
        <p:spPr>
          <a:xfrm>
            <a:off x="5220072" y="2276872"/>
            <a:ext cx="273074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4800" b="1">
                <a:solidFill>
                  <a:srgbClr val="FF0000"/>
                </a:solidFill>
              </a:rPr>
              <a:t>SONDAGE</a:t>
            </a:r>
          </a:p>
        </p:txBody>
      </p:sp>
      <p:pic>
        <p:nvPicPr>
          <p:cNvPr id="1026" name="Picture 2" descr="C:\Documents and Settings\Helen\Local Settings\Temporary Internet Files\Content.IE5\LVX7S9BF\MC900358967[1].wmf"/>
          <p:cNvPicPr>
            <a:picLocks noChangeAspect="1" noChangeArrowheads="1"/>
          </p:cNvPicPr>
          <p:nvPr/>
        </p:nvPicPr>
        <p:blipFill>
          <a:blip r:embed="rId17" cstate="print"/>
          <a:srcRect/>
          <a:stretch>
            <a:fillRect/>
          </a:stretch>
        </p:blipFill>
        <p:spPr bwMode="auto">
          <a:xfrm>
            <a:off x="8172400" y="2276872"/>
            <a:ext cx="771756" cy="771756"/>
          </a:xfrm>
          <a:prstGeom prst="rect">
            <a:avLst/>
          </a:prstGeom>
          <a:noFill/>
        </p:spPr>
      </p:pic>
      <p:pic>
        <p:nvPicPr>
          <p:cNvPr id="39" name="quel sport preferes-tu">
            <a:hlinkClick r:id="" action="ppaction://media"/>
            <a:extLst>
              <a:ext uri="{FF2B5EF4-FFF2-40B4-BE49-F238E27FC236}">
                <a16:creationId xmlns:a16="http://schemas.microsoft.com/office/drawing/2014/main" id="{31E940A1-42DD-4207-8095-59D1000ACEF4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8"/>
          <a:stretch>
            <a:fillRect/>
          </a:stretch>
        </p:blipFill>
        <p:spPr>
          <a:xfrm>
            <a:off x="8373022" y="121903"/>
            <a:ext cx="731699" cy="731699"/>
          </a:xfrm>
          <a:prstGeom prst="rect">
            <a:avLst/>
          </a:prstGeom>
        </p:spPr>
      </p:pic>
      <p:pic>
        <p:nvPicPr>
          <p:cNvPr id="5" name="je prefere">
            <a:hlinkClick r:id="" action="ppaction://media"/>
            <a:extLst>
              <a:ext uri="{FF2B5EF4-FFF2-40B4-BE49-F238E27FC236}">
                <a16:creationId xmlns:a16="http://schemas.microsoft.com/office/drawing/2014/main" id="{43E5C8ED-4929-4643-B7CE-0E32F1A834BE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8"/>
          <a:stretch>
            <a:fillRect/>
          </a:stretch>
        </p:blipFill>
        <p:spPr>
          <a:xfrm>
            <a:off x="7459568" y="1506930"/>
            <a:ext cx="712832" cy="712832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430B7572-2D9D-40D6-9DE8-7A7375B6F57D}"/>
              </a:ext>
            </a:extLst>
          </p:cNvPr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5391097" y="3174799"/>
            <a:ext cx="2262667" cy="3488578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25E99ED0-D976-4B8B-AAB4-56647978F3CF}"/>
              </a:ext>
            </a:extLst>
          </p:cNvPr>
          <p:cNvSpPr txBox="1"/>
          <p:nvPr/>
        </p:nvSpPr>
        <p:spPr>
          <a:xfrm>
            <a:off x="7674568" y="3897630"/>
            <a:ext cx="1420902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Print off </a:t>
            </a:r>
          </a:p>
          <a:p>
            <a:r>
              <a:rPr lang="en-GB" dirty="0"/>
              <a:t>the survey</a:t>
            </a:r>
          </a:p>
          <a:p>
            <a:r>
              <a:rPr lang="en-GB" dirty="0"/>
              <a:t>sheet and</a:t>
            </a:r>
          </a:p>
          <a:p>
            <a:r>
              <a:rPr lang="en-GB" dirty="0"/>
              <a:t>ask people</a:t>
            </a:r>
          </a:p>
          <a:p>
            <a:r>
              <a:rPr lang="en-GB" dirty="0"/>
              <a:t>in your</a:t>
            </a:r>
          </a:p>
          <a:p>
            <a:r>
              <a:rPr lang="en-GB" dirty="0"/>
              <a:t>family which </a:t>
            </a:r>
          </a:p>
          <a:p>
            <a:r>
              <a:rPr lang="en-GB" dirty="0"/>
              <a:t>sports they</a:t>
            </a:r>
          </a:p>
          <a:p>
            <a:r>
              <a:rPr lang="en-GB" dirty="0"/>
              <a:t>prefer </a:t>
            </a:r>
            <a:r>
              <a:rPr lang="en-GB" dirty="0">
                <a:sym typeface="Wingdings" panose="05000000000000000000" pitchFamily="2" charset="2"/>
              </a:rPr>
              <a:t>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" dur="1" fill="hold"/>
                                        <p:tgtEl>
                                          <p:spTgt spid="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6" dur="1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1" dur="1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6" dur="1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0" dur="2175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5" dur="1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40" dur="1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45" dur="1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50" dur="1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55" dur="1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60" dur="1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65" dur="1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0" dur="1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5" dur="1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80" dur="1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85" dur="1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90" dur="1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48" presetClass="entr" presetSubtype="0" ac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8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03" dur="1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48" presetClass="entr" presetSubtype="0" ac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8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1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16" dur="1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1" dur="1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6" dur="1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31" dur="1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2" fill="hold">
                      <p:stCondLst>
                        <p:cond delay="indefinite"/>
                      </p:stCondLst>
                      <p:childTnLst>
                        <p:par>
                          <p:cTn id="133" fill="hold">
                            <p:stCondLst>
                              <p:cond delay="0"/>
                            </p:stCondLst>
                            <p:childTnLst>
                              <p:par>
                                <p:cTn id="134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36" dur="1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7" fill="hold">
                      <p:stCondLst>
                        <p:cond delay="indefinite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41" dur="1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2" fill="hold">
                      <p:stCondLst>
                        <p:cond delay="indefinite"/>
                      </p:stCondLst>
                      <p:childTnLst>
                        <p:par>
                          <p:cTn id="143" fill="hold">
                            <p:stCondLst>
                              <p:cond delay="0"/>
                            </p:stCondLst>
                            <p:childTnLst>
                              <p:par>
                                <p:cTn id="144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46" dur="1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>
                      <p:stCondLst>
                        <p:cond delay="indefinite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51" dur="1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52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54" dur="1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5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9"/>
                </p:tgtEl>
              </p:cMediaNode>
            </p:audio>
            <p:audio>
              <p:cMediaNode vol="80000">
                <p:cTn id="15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  <p:bldLst>
      <p:bldP spid="2" grpId="0"/>
      <p:bldP spid="3" grpId="0"/>
      <p:bldP spid="4" grpId="0"/>
      <p:bldP spid="12" grpId="0"/>
      <p:bldP spid="13" grpId="0"/>
      <p:bldP spid="14" grpId="0"/>
      <p:bldP spid="16" grpId="0"/>
      <p:bldP spid="18" grpId="0"/>
      <p:bldP spid="20" grpId="0"/>
      <p:bldP spid="24" grpId="0"/>
      <p:bldP spid="26" grpId="0"/>
      <p:bldP spid="28" grpId="0"/>
      <p:bldP spid="30" grpId="0"/>
      <p:bldP spid="32" grpId="0"/>
      <p:bldP spid="34" grpId="0"/>
      <p:bldP spid="36" grpId="0"/>
      <p:bldP spid="38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1CE8DDF4-86E7-46B0-9F88-445B6C7D748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504" y="404664"/>
            <a:ext cx="4275891" cy="6336704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C774055F-582D-4AAD-933B-0C994CE995C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58288" y="404664"/>
            <a:ext cx="4322464" cy="6336704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D4C45251-D951-4E5F-958F-5A2BE7A3E5CA}"/>
              </a:ext>
            </a:extLst>
          </p:cNvPr>
          <p:cNvSpPr txBox="1"/>
          <p:nvPr/>
        </p:nvSpPr>
        <p:spPr>
          <a:xfrm>
            <a:off x="35496" y="35332"/>
            <a:ext cx="42823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Do one (or both!) of these activity sheets </a:t>
            </a:r>
            <a:r>
              <a:rPr lang="en-GB" dirty="0">
                <a:sym typeface="Wingdings" panose="05000000000000000000" pitchFamily="2" charset="2"/>
              </a:rPr>
              <a:t>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2164093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http://ichef.bbci.co.uk/images/ic/240x135/p011fcw7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95583" y="476672"/>
            <a:ext cx="7552833" cy="4248472"/>
          </a:xfrm>
          <a:prstGeom prst="rect">
            <a:avLst/>
          </a:prstGeom>
          <a:noFill/>
        </p:spPr>
      </p:pic>
      <p:sp>
        <p:nvSpPr>
          <p:cNvPr id="1031" name="Rectangle 7"/>
          <p:cNvSpPr>
            <a:spLocks noChangeArrowheads="1"/>
          </p:cNvSpPr>
          <p:nvPr/>
        </p:nvSpPr>
        <p:spPr bwMode="auto">
          <a:xfrm>
            <a:off x="1079611" y="4756282"/>
            <a:ext cx="6984776" cy="19082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2800" b="1" i="0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mic Sans MS" pitchFamily="66" charset="0"/>
                <a:cs typeface="Arial" pitchFamily="34" charset="0"/>
              </a:rPr>
              <a:t>Sporting activities in Marseille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2400" i="1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mic Sans MS" pitchFamily="66" charset="0"/>
                <a:cs typeface="Arial" pitchFamily="34" charset="0"/>
              </a:rPr>
              <a:t>Watch this short clip about sporting activities in the South of France.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i="1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Comic Sans MS" pitchFamily="66" charset="0"/>
              <a:cs typeface="Arial" pitchFamily="34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GB" sz="2400" b="0" i="1" dirty="0">
                <a:solidFill>
                  <a:srgbClr val="000000"/>
                </a:solidFill>
                <a:latin typeface="Comic Sans MS" pitchFamily="66" charset="0"/>
                <a:cs typeface="Arial" pitchFamily="34" charset="0"/>
              </a:rPr>
              <a:t>Click on the </a:t>
            </a:r>
            <a:r>
              <a:rPr lang="en-GB" sz="2400" i="1" dirty="0">
                <a:solidFill>
                  <a:srgbClr val="000000"/>
                </a:solidFill>
                <a:latin typeface="Comic Sans MS" pitchFamily="66" charset="0"/>
                <a:cs typeface="Arial" pitchFamily="34" charset="0"/>
              </a:rPr>
              <a:t>picture </a:t>
            </a:r>
            <a:r>
              <a:rPr lang="en-GB" sz="2400" i="1" dirty="0">
                <a:solidFill>
                  <a:srgbClr val="000000"/>
                </a:solidFill>
                <a:latin typeface="Comic Sans MS" pitchFamily="66" charset="0"/>
                <a:cs typeface="Arial" pitchFamily="34" charset="0"/>
                <a:sym typeface="Wingdings" panose="05000000000000000000" pitchFamily="2" charset="2"/>
              </a:rPr>
              <a:t></a:t>
            </a:r>
            <a:endParaRPr kumimoji="0" lang="en-GB" sz="2400" b="0" i="1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hlinkClick r:id="rId2"/>
          </p:cNvPr>
          <p:cNvSpPr/>
          <p:nvPr/>
        </p:nvSpPr>
        <p:spPr>
          <a:xfrm>
            <a:off x="0" y="0"/>
            <a:ext cx="532859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3200" b="1" u="sng" dirty="0"/>
              <a:t>Sporting activities in Marseille</a:t>
            </a:r>
          </a:p>
        </p:txBody>
      </p:sp>
      <p:sp>
        <p:nvSpPr>
          <p:cNvPr id="15361" name="Rectangle 1"/>
          <p:cNvSpPr>
            <a:spLocks noChangeArrowheads="1"/>
          </p:cNvSpPr>
          <p:nvPr/>
        </p:nvSpPr>
        <p:spPr bwMode="auto">
          <a:xfrm>
            <a:off x="63440" y="535032"/>
            <a:ext cx="9073008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kumimoji="0" lang="en-GB" sz="2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mic Sans MS" pitchFamily="66" charset="0"/>
                <a:cs typeface="Arial" pitchFamily="34" charset="0"/>
              </a:rPr>
              <a:t>First,</a:t>
            </a:r>
            <a:r>
              <a:rPr kumimoji="0" lang="en-GB" sz="2000" b="0" i="0" u="none" strike="noStrike" cap="none" normalizeH="0" dirty="0">
                <a:ln>
                  <a:noFill/>
                </a:ln>
                <a:solidFill>
                  <a:srgbClr val="000000"/>
                </a:solidFill>
                <a:effectLst/>
                <a:latin typeface="Comic Sans MS" pitchFamily="66" charset="0"/>
                <a:cs typeface="Arial" pitchFamily="34" charset="0"/>
              </a:rPr>
              <a:t> </a:t>
            </a:r>
            <a:r>
              <a:rPr lang="en-GB" sz="2000" dirty="0">
                <a:solidFill>
                  <a:srgbClr val="000000"/>
                </a:solidFill>
                <a:latin typeface="Comic Sans MS" pitchFamily="66" charset="0"/>
                <a:cs typeface="Arial" pitchFamily="34" charset="0"/>
              </a:rPr>
              <a:t>w</a:t>
            </a:r>
            <a:r>
              <a:rPr kumimoji="0" lang="en-GB" sz="2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mic Sans MS" pitchFamily="66" charset="0"/>
                <a:cs typeface="Arial" pitchFamily="34" charset="0"/>
              </a:rPr>
              <a:t>hat</a:t>
            </a:r>
            <a:r>
              <a:rPr kumimoji="0" lang="en-GB" sz="2000" b="0" i="0" u="none" strike="noStrike" cap="none" normalizeH="0" dirty="0">
                <a:ln>
                  <a:noFill/>
                </a:ln>
                <a:solidFill>
                  <a:srgbClr val="000000"/>
                </a:solidFill>
                <a:effectLst/>
                <a:latin typeface="Comic Sans MS" pitchFamily="66" charset="0"/>
                <a:cs typeface="Arial" pitchFamily="34" charset="0"/>
              </a:rPr>
              <a:t> do these opinions mean in English?</a:t>
            </a:r>
            <a:endParaRPr kumimoji="0" lang="en-GB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5363" name="Rectangle 3"/>
          <p:cNvSpPr>
            <a:spLocks noChangeArrowheads="1"/>
          </p:cNvSpPr>
          <p:nvPr/>
        </p:nvSpPr>
        <p:spPr bwMode="auto">
          <a:xfrm>
            <a:off x="179512" y="796643"/>
            <a:ext cx="3347864" cy="695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2400" b="1" i="0" u="sng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mic Sans MS" pitchFamily="66" charset="0"/>
                <a:cs typeface="Arial" pitchFamily="34" charset="0"/>
              </a:rPr>
              <a:t>Les opinions</a:t>
            </a:r>
          </a:p>
          <a:p>
            <a:pPr marL="0" marR="0" lvl="0" indent="0" algn="l" defTabSz="914400" rtl="0" eaLnBrk="1" fontAlgn="base" latinLnBrk="0" hangingPunct="1">
              <a:spcBef>
                <a:spcPts val="6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mic Sans MS" pitchFamily="66" charset="0"/>
                <a:cs typeface="Arial" pitchFamily="34" charset="0"/>
              </a:rPr>
              <a:t>1. Bien =</a:t>
            </a:r>
            <a:endParaRPr kumimoji="0" lang="en-GB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spcBef>
                <a:spcPts val="6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mic Sans MS" pitchFamily="66" charset="0"/>
                <a:cs typeface="Arial" pitchFamily="34" charset="0"/>
              </a:rPr>
              <a:t>2. Super =</a:t>
            </a:r>
            <a:endParaRPr kumimoji="0" lang="en-GB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spcBef>
                <a:spcPts val="6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mic Sans MS" pitchFamily="66" charset="0"/>
                <a:cs typeface="Arial" pitchFamily="34" charset="0"/>
              </a:rPr>
              <a:t>3. </a:t>
            </a:r>
            <a:r>
              <a:rPr kumimoji="0" lang="en-GB" sz="24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omic Sans MS" pitchFamily="66" charset="0"/>
                <a:cs typeface="Arial" pitchFamily="34" charset="0"/>
              </a:rPr>
              <a:t>J’ai</a:t>
            </a:r>
            <a:r>
              <a:rPr kumimoji="0" lang="en-GB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mic Sans MS" pitchFamily="66" charset="0"/>
                <a:cs typeface="Arial" pitchFamily="34" charset="0"/>
              </a:rPr>
              <a:t> </a:t>
            </a:r>
            <a:r>
              <a:rPr kumimoji="0" lang="en-GB" sz="24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omic Sans MS" pitchFamily="66" charset="0"/>
                <a:cs typeface="Arial" pitchFamily="34" charset="0"/>
              </a:rPr>
              <a:t>adoré</a:t>
            </a:r>
            <a:r>
              <a:rPr kumimoji="0" lang="en-GB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mic Sans MS" pitchFamily="66" charset="0"/>
                <a:cs typeface="Arial" pitchFamily="34" charset="0"/>
              </a:rPr>
              <a:t> =</a:t>
            </a:r>
            <a:endParaRPr kumimoji="0" lang="en-GB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spcBef>
                <a:spcPts val="6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mic Sans MS" pitchFamily="66" charset="0"/>
                <a:cs typeface="Arial" pitchFamily="34" charset="0"/>
              </a:rPr>
              <a:t>4. Un </a:t>
            </a:r>
            <a:r>
              <a:rPr kumimoji="0" lang="en-GB" sz="24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omic Sans MS" pitchFamily="66" charset="0"/>
                <a:cs typeface="Arial" pitchFamily="34" charset="0"/>
              </a:rPr>
              <a:t>peu</a:t>
            </a:r>
            <a:r>
              <a:rPr kumimoji="0" lang="en-GB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mic Sans MS" pitchFamily="66" charset="0"/>
                <a:cs typeface="Arial" pitchFamily="34" charset="0"/>
              </a:rPr>
              <a:t> difficile </a:t>
            </a:r>
            <a:r>
              <a:rPr lang="en-GB" sz="2400" dirty="0">
                <a:solidFill>
                  <a:srgbClr val="000000"/>
                </a:solidFill>
                <a:latin typeface="Comic Sans MS" pitchFamily="66" charset="0"/>
                <a:cs typeface="Arial" pitchFamily="34" charset="0"/>
              </a:rPr>
              <a:t>=</a:t>
            </a:r>
            <a:endParaRPr kumimoji="0" lang="en-GB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spcBef>
                <a:spcPts val="6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mic Sans MS" pitchFamily="66" charset="0"/>
                <a:cs typeface="Arial" pitchFamily="34" charset="0"/>
              </a:rPr>
              <a:t>5. </a:t>
            </a:r>
            <a:r>
              <a:rPr kumimoji="0" lang="en-GB" sz="24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omic Sans MS" pitchFamily="66" charset="0"/>
                <a:cs typeface="Arial" pitchFamily="34" charset="0"/>
              </a:rPr>
              <a:t>J’ai</a:t>
            </a:r>
            <a:r>
              <a:rPr kumimoji="0" lang="en-GB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mic Sans MS" pitchFamily="66" charset="0"/>
                <a:cs typeface="Arial" pitchFamily="34" charset="0"/>
              </a:rPr>
              <a:t> beaucoup </a:t>
            </a:r>
            <a:r>
              <a:rPr kumimoji="0" lang="en-GB" sz="24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omic Sans MS" pitchFamily="66" charset="0"/>
                <a:cs typeface="Arial" pitchFamily="34" charset="0"/>
              </a:rPr>
              <a:t>aimé</a:t>
            </a:r>
            <a:r>
              <a:rPr kumimoji="0" lang="en-GB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mic Sans MS" pitchFamily="66" charset="0"/>
                <a:cs typeface="Arial" pitchFamily="34" charset="0"/>
              </a:rPr>
              <a:t> =</a:t>
            </a:r>
            <a:endParaRPr kumimoji="0" lang="en-GB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spcBef>
                <a:spcPts val="6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mic Sans MS" pitchFamily="66" charset="0"/>
                <a:cs typeface="Arial" pitchFamily="34" charset="0"/>
              </a:rPr>
              <a:t>6. </a:t>
            </a:r>
            <a:r>
              <a:rPr kumimoji="0" lang="en-GB" sz="24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omic Sans MS" pitchFamily="66" charset="0"/>
                <a:cs typeface="Arial" pitchFamily="34" charset="0"/>
              </a:rPr>
              <a:t>Chaud</a:t>
            </a:r>
            <a:r>
              <a:rPr kumimoji="0" lang="en-GB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mic Sans MS" pitchFamily="66" charset="0"/>
                <a:cs typeface="Arial" pitchFamily="34" charset="0"/>
              </a:rPr>
              <a:t> =</a:t>
            </a:r>
            <a:endParaRPr kumimoji="0" lang="en-GB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spcBef>
                <a:spcPts val="6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mic Sans MS" pitchFamily="66" charset="0"/>
                <a:cs typeface="Arial" pitchFamily="34" charset="0"/>
              </a:rPr>
              <a:t>7. </a:t>
            </a:r>
            <a:r>
              <a:rPr kumimoji="0" lang="en-GB" sz="24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omic Sans MS" pitchFamily="66" charset="0"/>
                <a:cs typeface="Arial" pitchFamily="34" charset="0"/>
              </a:rPr>
              <a:t>Ça</a:t>
            </a:r>
            <a:r>
              <a:rPr kumimoji="0" lang="en-GB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mic Sans MS" pitchFamily="66" charset="0"/>
                <a:cs typeface="Arial" pitchFamily="34" charset="0"/>
              </a:rPr>
              <a:t> fait mal au dos =</a:t>
            </a:r>
            <a:endParaRPr kumimoji="0" lang="en-GB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spcBef>
                <a:spcPts val="6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mic Sans MS" pitchFamily="66" charset="0"/>
                <a:cs typeface="Arial" pitchFamily="34" charset="0"/>
              </a:rPr>
              <a:t>8. Un </a:t>
            </a:r>
            <a:r>
              <a:rPr kumimoji="0" lang="en-GB" sz="24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omic Sans MS" pitchFamily="66" charset="0"/>
                <a:cs typeface="Arial" pitchFamily="34" charset="0"/>
              </a:rPr>
              <a:t>peu</a:t>
            </a:r>
            <a:r>
              <a:rPr kumimoji="0" lang="en-GB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mic Sans MS" pitchFamily="66" charset="0"/>
                <a:cs typeface="Arial" pitchFamily="34" charset="0"/>
              </a:rPr>
              <a:t> trop long =</a:t>
            </a:r>
            <a:endParaRPr kumimoji="0" lang="en-GB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spcBef>
                <a:spcPts val="6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mic Sans MS" pitchFamily="66" charset="0"/>
                <a:cs typeface="Arial" pitchFamily="34" charset="0"/>
              </a:rPr>
              <a:t>9. Facile =</a:t>
            </a:r>
          </a:p>
          <a:p>
            <a:pPr marL="0" marR="0" lvl="0" indent="0" algn="l" defTabSz="914400" rtl="0" eaLnBrk="0" fontAlgn="base" latinLnBrk="0" hangingPunct="0">
              <a:spcBef>
                <a:spcPts val="6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GB" sz="2400" dirty="0">
                <a:solidFill>
                  <a:srgbClr val="000000"/>
                </a:solidFill>
                <a:latin typeface="Comic Sans MS" pitchFamily="66" charset="0"/>
                <a:cs typeface="Arial" pitchFamily="34" charset="0"/>
              </a:rPr>
              <a:t>10. </a:t>
            </a:r>
            <a:r>
              <a:rPr lang="en-GB" sz="2400" dirty="0" err="1">
                <a:solidFill>
                  <a:srgbClr val="000000"/>
                </a:solidFill>
                <a:latin typeface="Comic Sans MS" pitchFamily="66" charset="0"/>
                <a:cs typeface="Arial" pitchFamily="34" charset="0"/>
              </a:rPr>
              <a:t>Fatigant</a:t>
            </a:r>
            <a:r>
              <a:rPr lang="en-GB" sz="2400" dirty="0">
                <a:solidFill>
                  <a:srgbClr val="000000"/>
                </a:solidFill>
                <a:latin typeface="Comic Sans MS" pitchFamily="66" charset="0"/>
                <a:cs typeface="Arial" pitchFamily="34" charset="0"/>
              </a:rPr>
              <a:t> =</a:t>
            </a:r>
          </a:p>
          <a:p>
            <a:pPr marL="0" marR="0" lvl="0" indent="0" algn="l" defTabSz="914400" rtl="0" eaLnBrk="0" fontAlgn="base" latinLnBrk="0" hangingPunct="0">
              <a:spcBef>
                <a:spcPts val="6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mic Sans MS" pitchFamily="66" charset="0"/>
                <a:cs typeface="Arial" pitchFamily="34" charset="0"/>
              </a:rPr>
              <a:t>11. </a:t>
            </a:r>
            <a:r>
              <a:rPr kumimoji="0" lang="en-GB" sz="24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omic Sans MS" pitchFamily="66" charset="0"/>
                <a:cs typeface="Arial" pitchFamily="34" charset="0"/>
              </a:rPr>
              <a:t>Lourd</a:t>
            </a:r>
            <a:r>
              <a:rPr kumimoji="0" lang="en-GB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mic Sans MS" pitchFamily="66" charset="0"/>
                <a:cs typeface="Arial" pitchFamily="34" charset="0"/>
              </a:rPr>
              <a:t> =</a:t>
            </a:r>
          </a:p>
          <a:p>
            <a:pPr marL="0" marR="0" lvl="0" indent="0" algn="l" defTabSz="914400" rtl="0" eaLnBrk="0" fontAlgn="base" latinLnBrk="0" hangingPunct="0">
              <a:spcBef>
                <a:spcPts val="6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GB" sz="2400" dirty="0">
                <a:solidFill>
                  <a:srgbClr val="000000"/>
                </a:solidFill>
                <a:latin typeface="Comic Sans MS" pitchFamily="66" charset="0"/>
                <a:cs typeface="Arial" pitchFamily="34" charset="0"/>
              </a:rPr>
              <a:t>12.Très relaxant =</a:t>
            </a:r>
            <a:endParaRPr kumimoji="0" lang="en-GB" sz="2400" b="0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Comic Sans MS" pitchFamily="66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000" b="0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Comic Sans MS" pitchFamily="66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2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Arial" pitchFamily="34" charset="0"/>
              </a:rPr>
              <a:t> </a:t>
            </a:r>
            <a:endParaRPr kumimoji="0" lang="en-GB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3" name="Rectangle 3"/>
          <p:cNvSpPr>
            <a:spLocks noChangeArrowheads="1"/>
          </p:cNvSpPr>
          <p:nvPr/>
        </p:nvSpPr>
        <p:spPr bwMode="auto">
          <a:xfrm>
            <a:off x="5879604" y="688921"/>
            <a:ext cx="3264396" cy="70634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GB" sz="2400" b="1" u="sng" dirty="0">
                <a:solidFill>
                  <a:srgbClr val="0000FF"/>
                </a:solidFill>
                <a:latin typeface="Comic Sans MS" pitchFamily="66" charset="0"/>
                <a:cs typeface="Arial" pitchFamily="34" charset="0"/>
              </a:rPr>
              <a:t>O</a:t>
            </a:r>
            <a:r>
              <a:rPr kumimoji="0" lang="en-GB" sz="2400" b="1" i="0" u="sng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latin typeface="Comic Sans MS" pitchFamily="66" charset="0"/>
                <a:cs typeface="Arial" pitchFamily="34" charset="0"/>
              </a:rPr>
              <a:t>pinions</a:t>
            </a:r>
          </a:p>
          <a:p>
            <a:pPr eaLnBrk="0" fontAlgn="base" hangingPunct="0">
              <a:spcBef>
                <a:spcPts val="600"/>
              </a:spcBef>
              <a:spcAft>
                <a:spcPct val="0"/>
              </a:spcAft>
            </a:pPr>
            <a:r>
              <a:rPr lang="en-GB" sz="2400" dirty="0">
                <a:solidFill>
                  <a:srgbClr val="0000FF"/>
                </a:solidFill>
                <a:latin typeface="Comic Sans MS" pitchFamily="66" charset="0"/>
                <a:cs typeface="Arial" pitchFamily="34" charset="0"/>
              </a:rPr>
              <a:t>Heavy</a:t>
            </a:r>
          </a:p>
          <a:p>
            <a:pPr marL="0" marR="0" lvl="0" indent="0" algn="l" defTabSz="914400" rtl="0" eaLnBrk="0" fontAlgn="base" latinLnBrk="0" hangingPunct="0">
              <a:spcBef>
                <a:spcPts val="6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2400" b="0" i="0" u="none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latin typeface="Comic Sans MS" pitchFamily="66" charset="0"/>
                <a:cs typeface="Arial" pitchFamily="34" charset="0"/>
              </a:rPr>
              <a:t>I loved it</a:t>
            </a:r>
            <a:endParaRPr kumimoji="0" lang="en-GB" sz="2400" b="0" i="0" u="none" strike="noStrike" cap="none" normalizeH="0" baseline="0" dirty="0">
              <a:ln>
                <a:noFill/>
              </a:ln>
              <a:solidFill>
                <a:srgbClr val="0000FF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ts val="600"/>
              </a:spcBef>
              <a:spcAft>
                <a:spcPct val="0"/>
              </a:spcAft>
            </a:pPr>
            <a:r>
              <a:rPr lang="en-GB" sz="2400" dirty="0">
                <a:solidFill>
                  <a:srgbClr val="0000FF"/>
                </a:solidFill>
                <a:latin typeface="Comic Sans MS" pitchFamily="66" charset="0"/>
                <a:cs typeface="Arial" pitchFamily="34" charset="0"/>
              </a:rPr>
              <a:t>A bit too long</a:t>
            </a:r>
            <a:endParaRPr lang="en-GB" sz="2400" dirty="0">
              <a:solidFill>
                <a:srgbClr val="0000FF"/>
              </a:solidFill>
              <a:latin typeface="Arial" pitchFamily="34" charset="0"/>
              <a:cs typeface="Arial" pitchFamily="34" charset="0"/>
            </a:endParaRPr>
          </a:p>
          <a:p>
            <a:pPr eaLnBrk="0" fontAlgn="base" hangingPunct="0">
              <a:spcBef>
                <a:spcPts val="600"/>
              </a:spcBef>
              <a:spcAft>
                <a:spcPct val="0"/>
              </a:spcAft>
            </a:pPr>
            <a:r>
              <a:rPr lang="en-GB" sz="2400" dirty="0">
                <a:solidFill>
                  <a:srgbClr val="0000FF"/>
                </a:solidFill>
                <a:latin typeface="Comic Sans MS" pitchFamily="66" charset="0"/>
                <a:cs typeface="Arial" pitchFamily="34" charset="0"/>
              </a:rPr>
              <a:t>Great</a:t>
            </a:r>
            <a:endParaRPr lang="en-GB" sz="2400" dirty="0">
              <a:solidFill>
                <a:srgbClr val="0000FF"/>
              </a:solidFill>
              <a:latin typeface="Arial" pitchFamily="34" charset="0"/>
              <a:cs typeface="Arial" pitchFamily="34" charset="0"/>
            </a:endParaRPr>
          </a:p>
          <a:p>
            <a:pPr eaLnBrk="0" fontAlgn="base" hangingPunct="0">
              <a:spcBef>
                <a:spcPts val="600"/>
              </a:spcBef>
              <a:spcAft>
                <a:spcPct val="0"/>
              </a:spcAft>
            </a:pPr>
            <a:r>
              <a:rPr lang="en-GB" sz="2400" dirty="0">
                <a:solidFill>
                  <a:srgbClr val="0000FF"/>
                </a:solidFill>
                <a:latin typeface="Comic Sans MS" pitchFamily="66" charset="0"/>
                <a:cs typeface="Arial" pitchFamily="34" charset="0"/>
              </a:rPr>
              <a:t>Tiring</a:t>
            </a:r>
          </a:p>
          <a:p>
            <a:pPr eaLnBrk="0" fontAlgn="base" hangingPunct="0">
              <a:spcBef>
                <a:spcPts val="600"/>
              </a:spcBef>
              <a:spcAft>
                <a:spcPct val="0"/>
              </a:spcAft>
            </a:pPr>
            <a:r>
              <a:rPr lang="en-GB" sz="2400" dirty="0">
                <a:solidFill>
                  <a:srgbClr val="0000FF"/>
                </a:solidFill>
                <a:latin typeface="Comic Sans MS" pitchFamily="66" charset="0"/>
                <a:cs typeface="Arial" pitchFamily="34" charset="0"/>
              </a:rPr>
              <a:t>Very relaxing</a:t>
            </a:r>
          </a:p>
          <a:p>
            <a:pPr marL="0" marR="0" lvl="0" indent="0" algn="l" defTabSz="914400" rtl="0" eaLnBrk="0" fontAlgn="base" latinLnBrk="0" hangingPunct="0">
              <a:spcBef>
                <a:spcPts val="6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GB" sz="2400" dirty="0">
                <a:solidFill>
                  <a:srgbClr val="0000FF"/>
                </a:solidFill>
                <a:latin typeface="Comic Sans MS" pitchFamily="66" charset="0"/>
                <a:cs typeface="Arial" pitchFamily="34" charset="0"/>
              </a:rPr>
              <a:t>Hot</a:t>
            </a:r>
            <a:endParaRPr kumimoji="0" lang="en-GB" sz="2400" b="0" i="0" u="none" strike="noStrike" cap="none" normalizeH="0" baseline="0" dirty="0">
              <a:ln>
                <a:noFill/>
              </a:ln>
              <a:solidFill>
                <a:srgbClr val="0000FF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spcBef>
                <a:spcPts val="6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2400" b="0" i="0" u="none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latin typeface="Comic Sans MS" pitchFamily="66" charset="0"/>
                <a:cs typeface="Arial" pitchFamily="34" charset="0"/>
              </a:rPr>
              <a:t>It hurts</a:t>
            </a:r>
            <a:r>
              <a:rPr kumimoji="0" lang="en-GB" sz="2400" b="0" i="0" u="none" strike="noStrike" cap="none" normalizeH="0" dirty="0">
                <a:ln>
                  <a:noFill/>
                </a:ln>
                <a:solidFill>
                  <a:srgbClr val="0000FF"/>
                </a:solidFill>
                <a:effectLst/>
                <a:latin typeface="Comic Sans MS" pitchFamily="66" charset="0"/>
                <a:cs typeface="Arial" pitchFamily="34" charset="0"/>
              </a:rPr>
              <a:t> your back</a:t>
            </a:r>
            <a:endParaRPr kumimoji="0" lang="en-GB" sz="2400" b="0" i="0" u="none" strike="noStrike" cap="none" normalizeH="0" baseline="0" dirty="0">
              <a:ln>
                <a:noFill/>
              </a:ln>
              <a:solidFill>
                <a:srgbClr val="0000FF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eaLnBrk="0" fontAlgn="base" hangingPunct="0">
              <a:spcBef>
                <a:spcPts val="600"/>
              </a:spcBef>
              <a:spcAft>
                <a:spcPct val="0"/>
              </a:spcAft>
            </a:pPr>
            <a:r>
              <a:rPr lang="en-GB" sz="2400" dirty="0">
                <a:solidFill>
                  <a:srgbClr val="0000FF"/>
                </a:solidFill>
                <a:latin typeface="Comic Sans MS" pitchFamily="66" charset="0"/>
                <a:cs typeface="Arial" pitchFamily="34" charset="0"/>
              </a:rPr>
              <a:t>I really liked it</a:t>
            </a:r>
            <a:endParaRPr lang="en-GB" sz="2400" dirty="0">
              <a:solidFill>
                <a:srgbClr val="0000FF"/>
              </a:solidFill>
              <a:latin typeface="Arial" pitchFamily="34" charset="0"/>
              <a:cs typeface="Arial" pitchFamily="34" charset="0"/>
            </a:endParaRPr>
          </a:p>
          <a:p>
            <a:pPr eaLnBrk="0" fontAlgn="base" hangingPunct="0">
              <a:spcBef>
                <a:spcPts val="600"/>
              </a:spcBef>
              <a:spcAft>
                <a:spcPct val="0"/>
              </a:spcAft>
            </a:pPr>
            <a:r>
              <a:rPr lang="en-GB" sz="2400" dirty="0">
                <a:solidFill>
                  <a:srgbClr val="0000FF"/>
                </a:solidFill>
                <a:latin typeface="Comic Sans MS" pitchFamily="66" charset="0"/>
                <a:cs typeface="Arial" pitchFamily="34" charset="0"/>
              </a:rPr>
              <a:t>Good</a:t>
            </a:r>
            <a:endParaRPr lang="en-GB" sz="2400" dirty="0">
              <a:solidFill>
                <a:srgbClr val="0000FF"/>
              </a:solidFill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spcBef>
                <a:spcPts val="6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2400" b="0" i="0" u="none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latin typeface="Comic Sans MS" pitchFamily="66" charset="0"/>
                <a:cs typeface="Arial" pitchFamily="34" charset="0"/>
              </a:rPr>
              <a:t>Easy</a:t>
            </a:r>
          </a:p>
          <a:p>
            <a:pPr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GB" sz="2400" dirty="0">
                <a:solidFill>
                  <a:srgbClr val="0000FF"/>
                </a:solidFill>
                <a:latin typeface="Comic Sans MS" pitchFamily="66" charset="0"/>
                <a:cs typeface="Arial" pitchFamily="34" charset="0"/>
              </a:rPr>
              <a:t>A bit difficult</a:t>
            </a:r>
            <a:endParaRPr lang="en-GB" sz="2400" dirty="0">
              <a:solidFill>
                <a:srgbClr val="0000FF"/>
              </a:solidFill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000" b="0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Comic Sans MS" pitchFamily="66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en-GB" sz="2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Arial" pitchFamily="34" charset="0"/>
              </a:rPr>
              <a:t> </a:t>
            </a:r>
            <a:endParaRPr kumimoji="0" lang="en-GB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399109" y="1196752"/>
            <a:ext cx="77938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000" b="1" dirty="0">
                <a:solidFill>
                  <a:srgbClr val="C00000"/>
                </a:solidFill>
                <a:latin typeface="Comic Sans MS" pitchFamily="66" charset="0"/>
                <a:cs typeface="Arial" pitchFamily="34" charset="0"/>
              </a:rPr>
              <a:t>Good</a:t>
            </a:r>
            <a:endParaRPr lang="en-GB" sz="2000" b="1" dirty="0">
              <a:solidFill>
                <a:srgbClr val="C00000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763688" y="1658417"/>
            <a:ext cx="88838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000" b="1" dirty="0">
                <a:solidFill>
                  <a:srgbClr val="C00000"/>
                </a:solidFill>
                <a:latin typeface="Comic Sans MS" pitchFamily="66" charset="0"/>
                <a:cs typeface="Arial" pitchFamily="34" charset="0"/>
              </a:rPr>
              <a:t>Great</a:t>
            </a:r>
            <a:endParaRPr lang="en-GB" sz="2000" b="1" dirty="0">
              <a:solidFill>
                <a:srgbClr val="C00000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278412" y="2120082"/>
            <a:ext cx="136127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eaLnBrk="0" fontAlgn="base" hangingPunct="0">
              <a:spcBef>
                <a:spcPts val="600"/>
              </a:spcBef>
              <a:spcAft>
                <a:spcPct val="0"/>
              </a:spcAft>
            </a:pPr>
            <a:r>
              <a:rPr lang="en-GB" sz="2000" b="1" dirty="0">
                <a:solidFill>
                  <a:srgbClr val="C00000"/>
                </a:solidFill>
                <a:latin typeface="Comic Sans MS" pitchFamily="66" charset="0"/>
                <a:cs typeface="Arial" pitchFamily="34" charset="0"/>
              </a:rPr>
              <a:t>I loved it</a:t>
            </a:r>
            <a:endParaRPr lang="en-GB" sz="2000" b="1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3131840" y="2473624"/>
            <a:ext cx="1947969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GB" sz="2000" b="1" dirty="0">
                <a:solidFill>
                  <a:srgbClr val="C00000"/>
                </a:solidFill>
                <a:latin typeface="Comic Sans MS" pitchFamily="66" charset="0"/>
                <a:cs typeface="Arial" pitchFamily="34" charset="0"/>
              </a:rPr>
              <a:t>A bit difficult</a:t>
            </a:r>
            <a:endParaRPr lang="en-GB" sz="2000" b="1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3527376" y="3055977"/>
            <a:ext cx="211307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0" fontAlgn="base" hangingPunct="0">
              <a:spcBef>
                <a:spcPts val="600"/>
              </a:spcBef>
              <a:spcAft>
                <a:spcPct val="0"/>
              </a:spcAft>
            </a:pPr>
            <a:r>
              <a:rPr lang="en-GB" sz="2000" b="1" dirty="0">
                <a:solidFill>
                  <a:srgbClr val="C00000"/>
                </a:solidFill>
                <a:latin typeface="Comic Sans MS" pitchFamily="66" charset="0"/>
                <a:cs typeface="Arial" pitchFamily="34" charset="0"/>
              </a:rPr>
              <a:t>I really liked it</a:t>
            </a:r>
            <a:endParaRPr lang="en-GB" sz="2000" b="1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1763688" y="3442216"/>
            <a:ext cx="636713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eaLnBrk="0" fontAlgn="base" hangingPunct="0">
              <a:spcBef>
                <a:spcPts val="600"/>
              </a:spcBef>
              <a:spcAft>
                <a:spcPct val="0"/>
              </a:spcAft>
            </a:pPr>
            <a:r>
              <a:rPr lang="en-GB" sz="2000" b="1" dirty="0">
                <a:solidFill>
                  <a:srgbClr val="C00000"/>
                </a:solidFill>
                <a:latin typeface="Comic Sans MS" pitchFamily="66" charset="0"/>
                <a:cs typeface="Arial" pitchFamily="34" charset="0"/>
              </a:rPr>
              <a:t>Hot</a:t>
            </a:r>
            <a:endParaRPr lang="en-GB" sz="2000" b="1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3339022" y="3861048"/>
            <a:ext cx="252184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eaLnBrk="0" fontAlgn="base" hangingPunct="0">
              <a:spcBef>
                <a:spcPts val="600"/>
              </a:spcBef>
              <a:spcAft>
                <a:spcPct val="0"/>
              </a:spcAft>
            </a:pPr>
            <a:r>
              <a:rPr lang="en-GB" sz="2000" b="1" dirty="0">
                <a:solidFill>
                  <a:srgbClr val="C00000"/>
                </a:solidFill>
                <a:latin typeface="Comic Sans MS" pitchFamily="66" charset="0"/>
                <a:cs typeface="Arial" pitchFamily="34" charset="0"/>
              </a:rPr>
              <a:t>It hurts your back</a:t>
            </a:r>
            <a:endParaRPr lang="en-GB" sz="2000" b="1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3162297" y="4365104"/>
            <a:ext cx="191430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eaLnBrk="0" fontAlgn="base" hangingPunct="0">
              <a:spcBef>
                <a:spcPts val="600"/>
              </a:spcBef>
              <a:spcAft>
                <a:spcPct val="0"/>
              </a:spcAft>
            </a:pPr>
            <a:r>
              <a:rPr lang="en-GB" sz="2000" b="1" dirty="0">
                <a:solidFill>
                  <a:srgbClr val="C00000"/>
                </a:solidFill>
                <a:latin typeface="Comic Sans MS" pitchFamily="66" charset="0"/>
                <a:cs typeface="Arial" pitchFamily="34" charset="0"/>
              </a:rPr>
              <a:t>A bit too long</a:t>
            </a:r>
            <a:endParaRPr lang="en-GB" sz="2000" b="1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1702079" y="4797152"/>
            <a:ext cx="75373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000" b="1" dirty="0">
                <a:solidFill>
                  <a:srgbClr val="C00000"/>
                </a:solidFill>
                <a:latin typeface="Comic Sans MS" pitchFamily="66" charset="0"/>
                <a:cs typeface="Arial" pitchFamily="34" charset="0"/>
              </a:rPr>
              <a:t>Easy</a:t>
            </a:r>
            <a:endParaRPr lang="en-GB" sz="2000" b="1" dirty="0">
              <a:solidFill>
                <a:srgbClr val="C00000"/>
              </a:solidFill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2195736" y="5229200"/>
            <a:ext cx="90120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000" b="1" dirty="0">
                <a:solidFill>
                  <a:srgbClr val="C00000"/>
                </a:solidFill>
                <a:latin typeface="Comic Sans MS" pitchFamily="66" charset="0"/>
                <a:cs typeface="Arial" pitchFamily="34" charset="0"/>
              </a:rPr>
              <a:t>Tiring</a:t>
            </a:r>
            <a:endParaRPr lang="en-GB" sz="2000" b="1" dirty="0">
              <a:solidFill>
                <a:srgbClr val="C00000"/>
              </a:solidFill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1741245" y="5661248"/>
            <a:ext cx="93326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000" b="1" dirty="0">
                <a:solidFill>
                  <a:srgbClr val="C00000"/>
                </a:solidFill>
                <a:latin typeface="Comic Sans MS" pitchFamily="66" charset="0"/>
                <a:cs typeface="Arial" pitchFamily="34" charset="0"/>
              </a:rPr>
              <a:t>Heavy</a:t>
            </a:r>
            <a:endParaRPr lang="en-GB" sz="2000" b="1" dirty="0">
              <a:solidFill>
                <a:srgbClr val="C00000"/>
              </a:solidFill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2821066" y="6061358"/>
            <a:ext cx="1848583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0" fontAlgn="base" hangingPunct="0">
              <a:spcBef>
                <a:spcPts val="600"/>
              </a:spcBef>
              <a:spcAft>
                <a:spcPct val="0"/>
              </a:spcAft>
            </a:pPr>
            <a:r>
              <a:rPr lang="en-GB" sz="2000" b="1" dirty="0">
                <a:solidFill>
                  <a:srgbClr val="C00000"/>
                </a:solidFill>
                <a:latin typeface="Comic Sans MS" pitchFamily="66" charset="0"/>
                <a:cs typeface="Arial" pitchFamily="34" charset="0"/>
              </a:rPr>
              <a:t>Very relaxing</a:t>
            </a:r>
          </a:p>
        </p:txBody>
      </p:sp>
    </p:spTree>
    <p:extLst>
      <p:ext uri="{BB962C8B-B14F-4D97-AF65-F5344CB8AC3E}">
        <p14:creationId xmlns:p14="http://schemas.microsoft.com/office/powerpoint/2010/main" val="4541281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15361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15363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7" dur="1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8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8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1" grpId="0"/>
      <p:bldP spid="15363" grpId="0"/>
      <p:bldP spid="23" grpId="0"/>
      <p:bldP spid="3" grpId="0"/>
      <p:bldP spid="4" grpId="0"/>
      <p:bldP spid="5" grpId="0"/>
      <p:bldP spid="19" grpId="0"/>
      <p:bldP spid="24" grpId="0"/>
      <p:bldP spid="25" grpId="0"/>
      <p:bldP spid="26" grpId="0"/>
      <p:bldP spid="27" grpId="0"/>
      <p:bldP spid="28" grpId="0"/>
      <p:bldP spid="29" grpId="0"/>
      <p:bldP spid="30" grpId="0"/>
      <p:bldP spid="31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hlinkClick r:id="rId2"/>
          </p:cNvPr>
          <p:cNvSpPr/>
          <p:nvPr/>
        </p:nvSpPr>
        <p:spPr>
          <a:xfrm>
            <a:off x="0" y="0"/>
            <a:ext cx="532859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3200" b="1" u="sng"/>
              <a:t>Sporting activities in Marseille</a:t>
            </a:r>
          </a:p>
        </p:txBody>
      </p:sp>
      <p:sp>
        <p:nvSpPr>
          <p:cNvPr id="15361" name="Rectangle 1"/>
          <p:cNvSpPr>
            <a:spLocks noChangeArrowheads="1"/>
          </p:cNvSpPr>
          <p:nvPr/>
        </p:nvSpPr>
        <p:spPr bwMode="auto">
          <a:xfrm>
            <a:off x="70992" y="620688"/>
            <a:ext cx="9073008" cy="12311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en-GB" sz="2000" dirty="0">
                <a:solidFill>
                  <a:srgbClr val="000000"/>
                </a:solidFill>
                <a:latin typeface="Comic Sans MS" pitchFamily="66" charset="0"/>
                <a:cs typeface="Arial" pitchFamily="34" charset="0"/>
              </a:rPr>
              <a:t>Now w</a:t>
            </a:r>
            <a:r>
              <a:rPr kumimoji="0" lang="en-GB" sz="2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mic Sans MS" pitchFamily="66" charset="0"/>
                <a:cs typeface="Arial" pitchFamily="34" charset="0"/>
              </a:rPr>
              <a:t>atch the clip again and match</a:t>
            </a:r>
            <a:r>
              <a:rPr kumimoji="0" lang="en-GB" sz="2000" b="0" i="0" u="none" strike="noStrike" cap="none" normalizeH="0" dirty="0">
                <a:ln>
                  <a:noFill/>
                </a:ln>
                <a:solidFill>
                  <a:srgbClr val="000000"/>
                </a:solidFill>
                <a:effectLst/>
                <a:latin typeface="Comic Sans MS" pitchFamily="66" charset="0"/>
                <a:cs typeface="Arial" pitchFamily="34" charset="0"/>
              </a:rPr>
              <a:t> </a:t>
            </a:r>
            <a:r>
              <a:rPr kumimoji="0" lang="en-GB" sz="2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mic Sans MS" pitchFamily="66" charset="0"/>
                <a:cs typeface="Arial" pitchFamily="34" charset="0"/>
              </a:rPr>
              <a:t>up</a:t>
            </a:r>
            <a:r>
              <a:rPr kumimoji="0" lang="en-GB" sz="2000" b="0" i="0" u="none" strike="noStrike" cap="none" normalizeH="0" dirty="0">
                <a:ln>
                  <a:noFill/>
                </a:ln>
                <a:solidFill>
                  <a:srgbClr val="000000"/>
                </a:solidFill>
                <a:effectLst/>
                <a:latin typeface="Comic Sans MS" pitchFamily="66" charset="0"/>
                <a:cs typeface="Arial" pitchFamily="34" charset="0"/>
              </a:rPr>
              <a:t> </a:t>
            </a:r>
            <a:r>
              <a:rPr kumimoji="0" lang="en-GB" sz="2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mic Sans MS" pitchFamily="66" charset="0"/>
                <a:cs typeface="Arial" pitchFamily="34" charset="0"/>
              </a:rPr>
              <a:t>the opinions with the sports. 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kumimoji="0" lang="en-GB" sz="2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mic Sans MS" pitchFamily="66" charset="0"/>
                <a:cs typeface="Arial" pitchFamily="34" charset="0"/>
              </a:rPr>
              <a:t>Write the initials of the sport next to the correct opinion 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kumimoji="0" lang="en-GB" sz="2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mic Sans MS" pitchFamily="66" charset="0"/>
                <a:cs typeface="Arial" pitchFamily="34" charset="0"/>
              </a:rPr>
              <a:t>(sometimes there is more than one sport for</a:t>
            </a:r>
            <a:r>
              <a:rPr kumimoji="0" lang="en-GB" sz="2000" b="0" i="0" u="none" strike="noStrike" cap="none" normalizeH="0" dirty="0">
                <a:ln>
                  <a:noFill/>
                </a:ln>
                <a:solidFill>
                  <a:srgbClr val="000000"/>
                </a:solidFill>
                <a:effectLst/>
                <a:latin typeface="Comic Sans MS" pitchFamily="66" charset="0"/>
                <a:cs typeface="Arial" pitchFamily="34" charset="0"/>
              </a:rPr>
              <a:t> each opinion</a:t>
            </a:r>
            <a:r>
              <a:rPr kumimoji="0" lang="en-GB" sz="2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mic Sans MS" pitchFamily="66" charset="0"/>
                <a:cs typeface="Arial" pitchFamily="34" charset="0"/>
              </a:rPr>
              <a:t>).</a:t>
            </a:r>
            <a:endParaRPr kumimoji="0" lang="en-GB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2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Arial" pitchFamily="34" charset="0"/>
              </a:rPr>
              <a:t> </a:t>
            </a:r>
            <a:endParaRPr kumimoji="0" lang="en-GB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5362" name="Rectangle 2"/>
          <p:cNvSpPr>
            <a:spLocks noChangeArrowheads="1"/>
          </p:cNvSpPr>
          <p:nvPr/>
        </p:nvSpPr>
        <p:spPr bwMode="auto">
          <a:xfrm>
            <a:off x="5039544" y="2391271"/>
            <a:ext cx="4104456" cy="31393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2400" b="1" i="0" u="sng" strike="noStrike" cap="none" normalizeH="0" baseline="0">
                <a:ln>
                  <a:noFill/>
                </a:ln>
                <a:solidFill>
                  <a:srgbClr val="0000FF"/>
                </a:solidFill>
                <a:effectLst/>
                <a:latin typeface="Comic Sans MS" pitchFamily="66" charset="0"/>
                <a:cs typeface="Arial" pitchFamily="34" charset="0"/>
              </a:rPr>
              <a:t>Les sports</a:t>
            </a:r>
          </a:p>
          <a:p>
            <a:pPr marL="0" marR="0" lvl="0" indent="0" algn="l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2400" b="1" i="0" u="none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latin typeface="Comic Sans MS" pitchFamily="66" charset="0"/>
                <a:cs typeface="Arial" pitchFamily="34" charset="0"/>
              </a:rPr>
              <a:t>Le Double </a:t>
            </a:r>
            <a:r>
              <a:rPr kumimoji="0" lang="en-GB" sz="2400" b="1" i="0" u="none" strike="noStrike" cap="none" normalizeH="0" baseline="0" dirty="0" err="1">
                <a:ln>
                  <a:noFill/>
                </a:ln>
                <a:solidFill>
                  <a:srgbClr val="0000FF"/>
                </a:solidFill>
                <a:effectLst/>
                <a:latin typeface="Comic Sans MS" pitchFamily="66" charset="0"/>
                <a:cs typeface="Arial" pitchFamily="34" charset="0"/>
              </a:rPr>
              <a:t>dutch</a:t>
            </a:r>
            <a:r>
              <a:rPr kumimoji="0" lang="en-GB" sz="2400" b="1" i="0" u="none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latin typeface="Comic Sans MS" pitchFamily="66" charset="0"/>
                <a:cs typeface="Arial" pitchFamily="34" charset="0"/>
              </a:rPr>
              <a:t> (DD)</a:t>
            </a:r>
            <a:endParaRPr kumimoji="0" lang="en-GB" sz="2400" b="1" i="0" u="none" strike="noStrike" cap="none" normalizeH="0" baseline="0" dirty="0">
              <a:ln>
                <a:noFill/>
              </a:ln>
              <a:solidFill>
                <a:srgbClr val="0000FF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2400" b="1" i="0" u="none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latin typeface="Comic Sans MS" pitchFamily="66" charset="0"/>
                <a:cs typeface="Arial" pitchFamily="34" charset="0"/>
              </a:rPr>
              <a:t>Le Rush ball (RB)</a:t>
            </a:r>
            <a:endParaRPr kumimoji="0" lang="en-GB" sz="2400" b="1" i="0" u="none" strike="noStrike" cap="none" normalizeH="0" baseline="0" dirty="0">
              <a:ln>
                <a:noFill/>
              </a:ln>
              <a:solidFill>
                <a:srgbClr val="0000FF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2400" b="1" i="0" u="none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latin typeface="Comic Sans MS" pitchFamily="66" charset="0"/>
                <a:cs typeface="Arial" pitchFamily="34" charset="0"/>
              </a:rPr>
              <a:t>L e Football </a:t>
            </a:r>
            <a:r>
              <a:rPr kumimoji="0" lang="en-GB" sz="2400" b="1" i="0" u="none" strike="noStrike" cap="none" normalizeH="0" baseline="0" dirty="0" err="1">
                <a:ln>
                  <a:noFill/>
                </a:ln>
                <a:solidFill>
                  <a:srgbClr val="0000FF"/>
                </a:solidFill>
                <a:effectLst/>
                <a:latin typeface="Comic Sans MS" pitchFamily="66" charset="0"/>
                <a:cs typeface="Arial" pitchFamily="34" charset="0"/>
              </a:rPr>
              <a:t>américain</a:t>
            </a:r>
            <a:r>
              <a:rPr kumimoji="0" lang="en-GB" sz="2400" b="1" i="0" u="none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latin typeface="Comic Sans MS" pitchFamily="66" charset="0"/>
                <a:cs typeface="Arial" pitchFamily="34" charset="0"/>
              </a:rPr>
              <a:t> (FA)</a:t>
            </a:r>
            <a:endParaRPr kumimoji="0" lang="en-GB" sz="2400" b="1" i="0" u="none" strike="noStrike" cap="none" normalizeH="0" baseline="0" dirty="0">
              <a:ln>
                <a:noFill/>
              </a:ln>
              <a:solidFill>
                <a:srgbClr val="0000FF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2400" b="1" i="0" u="none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latin typeface="Comic Sans MS" pitchFamily="66" charset="0"/>
                <a:cs typeface="Arial" pitchFamily="34" charset="0"/>
              </a:rPr>
              <a:t>Le Tai chi (TC)</a:t>
            </a:r>
            <a:endParaRPr kumimoji="0" lang="en-GB" sz="2400" b="1" i="0" u="none" strike="noStrike" cap="none" normalizeH="0" baseline="0" dirty="0">
              <a:ln>
                <a:noFill/>
              </a:ln>
              <a:solidFill>
                <a:srgbClr val="0000FF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2400" b="1" i="0" u="none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cs typeface="Arial" pitchFamily="34" charset="0"/>
              </a:rPr>
              <a:t> </a:t>
            </a:r>
            <a:endParaRPr kumimoji="0" lang="en-GB" sz="2400" b="1" i="0" u="none" strike="noStrike" cap="none" normalizeH="0" baseline="0" dirty="0">
              <a:ln>
                <a:noFill/>
              </a:ln>
              <a:solidFill>
                <a:srgbClr val="0000FF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5363" name="Rectangle 3"/>
          <p:cNvSpPr>
            <a:spLocks noChangeArrowheads="1"/>
          </p:cNvSpPr>
          <p:nvPr/>
        </p:nvSpPr>
        <p:spPr bwMode="auto">
          <a:xfrm>
            <a:off x="179512" y="1628800"/>
            <a:ext cx="3347864" cy="61555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2000" b="1" i="0" u="sng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mic Sans MS" pitchFamily="66" charset="0"/>
                <a:cs typeface="Arial" pitchFamily="34" charset="0"/>
              </a:rPr>
              <a:t>Les opinions</a:t>
            </a:r>
          </a:p>
          <a:p>
            <a:pPr marL="0" marR="0" lvl="0" indent="0" algn="l" defTabSz="914400" rtl="0" eaLnBrk="1" fontAlgn="base" latinLnBrk="0" hangingPunct="1">
              <a:spcBef>
                <a:spcPts val="6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2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mic Sans MS" pitchFamily="66" charset="0"/>
                <a:cs typeface="Arial" pitchFamily="34" charset="0"/>
              </a:rPr>
              <a:t>Bien =</a:t>
            </a:r>
            <a:endParaRPr kumimoji="0" lang="en-GB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spcBef>
                <a:spcPts val="6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2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mic Sans MS" pitchFamily="66" charset="0"/>
                <a:cs typeface="Arial" pitchFamily="34" charset="0"/>
              </a:rPr>
              <a:t>Super =</a:t>
            </a:r>
            <a:endParaRPr kumimoji="0" lang="en-GB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spcBef>
                <a:spcPts val="6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20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omic Sans MS" pitchFamily="66" charset="0"/>
                <a:cs typeface="Arial" pitchFamily="34" charset="0"/>
              </a:rPr>
              <a:t>J’ai</a:t>
            </a:r>
            <a:r>
              <a:rPr kumimoji="0" lang="en-GB" sz="2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mic Sans MS" pitchFamily="66" charset="0"/>
                <a:cs typeface="Arial" pitchFamily="34" charset="0"/>
              </a:rPr>
              <a:t> </a:t>
            </a:r>
            <a:r>
              <a:rPr kumimoji="0" lang="en-GB" sz="20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omic Sans MS" pitchFamily="66" charset="0"/>
                <a:cs typeface="Arial" pitchFamily="34" charset="0"/>
              </a:rPr>
              <a:t>adoré</a:t>
            </a:r>
            <a:r>
              <a:rPr kumimoji="0" lang="en-GB" sz="2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mic Sans MS" pitchFamily="66" charset="0"/>
                <a:cs typeface="Arial" pitchFamily="34" charset="0"/>
              </a:rPr>
              <a:t> =</a:t>
            </a:r>
            <a:endParaRPr kumimoji="0" lang="en-GB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spcBef>
                <a:spcPts val="6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2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mic Sans MS" pitchFamily="66" charset="0"/>
                <a:cs typeface="Arial" pitchFamily="34" charset="0"/>
              </a:rPr>
              <a:t>Un </a:t>
            </a:r>
            <a:r>
              <a:rPr kumimoji="0" lang="en-GB" sz="20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omic Sans MS" pitchFamily="66" charset="0"/>
                <a:cs typeface="Arial" pitchFamily="34" charset="0"/>
              </a:rPr>
              <a:t>peu</a:t>
            </a:r>
            <a:r>
              <a:rPr kumimoji="0" lang="en-GB" sz="2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mic Sans MS" pitchFamily="66" charset="0"/>
                <a:cs typeface="Arial" pitchFamily="34" charset="0"/>
              </a:rPr>
              <a:t> difficile =</a:t>
            </a:r>
            <a:endParaRPr kumimoji="0" lang="en-GB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spcBef>
                <a:spcPts val="6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20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omic Sans MS" pitchFamily="66" charset="0"/>
                <a:cs typeface="Arial" pitchFamily="34" charset="0"/>
              </a:rPr>
              <a:t>J’ai</a:t>
            </a:r>
            <a:r>
              <a:rPr kumimoji="0" lang="en-GB" sz="2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mic Sans MS" pitchFamily="66" charset="0"/>
                <a:cs typeface="Arial" pitchFamily="34" charset="0"/>
              </a:rPr>
              <a:t> beaucoup </a:t>
            </a:r>
            <a:r>
              <a:rPr kumimoji="0" lang="en-GB" sz="20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omic Sans MS" pitchFamily="66" charset="0"/>
                <a:cs typeface="Arial" pitchFamily="34" charset="0"/>
              </a:rPr>
              <a:t>aimé</a:t>
            </a:r>
            <a:r>
              <a:rPr kumimoji="0" lang="en-GB" sz="2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mic Sans MS" pitchFamily="66" charset="0"/>
                <a:cs typeface="Arial" pitchFamily="34" charset="0"/>
              </a:rPr>
              <a:t> =</a:t>
            </a:r>
            <a:endParaRPr kumimoji="0" lang="en-GB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spcBef>
                <a:spcPts val="6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20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omic Sans MS" pitchFamily="66" charset="0"/>
                <a:cs typeface="Arial" pitchFamily="34" charset="0"/>
              </a:rPr>
              <a:t>Chaud</a:t>
            </a:r>
            <a:r>
              <a:rPr kumimoji="0" lang="en-GB" sz="2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mic Sans MS" pitchFamily="66" charset="0"/>
                <a:cs typeface="Arial" pitchFamily="34" charset="0"/>
              </a:rPr>
              <a:t> =</a:t>
            </a:r>
            <a:endParaRPr kumimoji="0" lang="en-GB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spcBef>
                <a:spcPts val="6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20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omic Sans MS" pitchFamily="66" charset="0"/>
                <a:cs typeface="Arial" pitchFamily="34" charset="0"/>
              </a:rPr>
              <a:t>Ça</a:t>
            </a:r>
            <a:r>
              <a:rPr kumimoji="0" lang="en-GB" sz="2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mic Sans MS" pitchFamily="66" charset="0"/>
                <a:cs typeface="Arial" pitchFamily="34" charset="0"/>
              </a:rPr>
              <a:t> fait mal au dos =</a:t>
            </a:r>
            <a:endParaRPr kumimoji="0" lang="en-GB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spcBef>
                <a:spcPts val="6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2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mic Sans MS" pitchFamily="66" charset="0"/>
                <a:cs typeface="Arial" pitchFamily="34" charset="0"/>
              </a:rPr>
              <a:t>Un </a:t>
            </a:r>
            <a:r>
              <a:rPr kumimoji="0" lang="en-GB" sz="20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omic Sans MS" pitchFamily="66" charset="0"/>
                <a:cs typeface="Arial" pitchFamily="34" charset="0"/>
              </a:rPr>
              <a:t>peu</a:t>
            </a:r>
            <a:r>
              <a:rPr kumimoji="0" lang="en-GB" sz="2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mic Sans MS" pitchFamily="66" charset="0"/>
                <a:cs typeface="Arial" pitchFamily="34" charset="0"/>
              </a:rPr>
              <a:t> trop long =</a:t>
            </a:r>
            <a:endParaRPr kumimoji="0" lang="en-GB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spcBef>
                <a:spcPts val="6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2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mic Sans MS" pitchFamily="66" charset="0"/>
                <a:cs typeface="Arial" pitchFamily="34" charset="0"/>
              </a:rPr>
              <a:t>Facile =</a:t>
            </a:r>
          </a:p>
          <a:p>
            <a:pPr marL="0" marR="0" lvl="0" indent="0" algn="l" defTabSz="914400" rtl="0" eaLnBrk="0" fontAlgn="base" latinLnBrk="0" hangingPunct="0">
              <a:spcBef>
                <a:spcPts val="6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GB" sz="2000" dirty="0" err="1">
                <a:solidFill>
                  <a:srgbClr val="000000"/>
                </a:solidFill>
                <a:latin typeface="Comic Sans MS" pitchFamily="66" charset="0"/>
                <a:cs typeface="Arial" pitchFamily="34" charset="0"/>
              </a:rPr>
              <a:t>Fatigant</a:t>
            </a:r>
            <a:r>
              <a:rPr lang="en-GB" sz="2000" dirty="0">
                <a:solidFill>
                  <a:srgbClr val="000000"/>
                </a:solidFill>
                <a:latin typeface="Comic Sans MS" pitchFamily="66" charset="0"/>
                <a:cs typeface="Arial" pitchFamily="34" charset="0"/>
              </a:rPr>
              <a:t> =</a:t>
            </a:r>
          </a:p>
          <a:p>
            <a:pPr marL="0" marR="0" lvl="0" indent="0" algn="l" defTabSz="914400" rtl="0" eaLnBrk="0" fontAlgn="base" latinLnBrk="0" hangingPunct="0">
              <a:spcBef>
                <a:spcPts val="6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20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omic Sans MS" pitchFamily="66" charset="0"/>
                <a:cs typeface="Arial" pitchFamily="34" charset="0"/>
              </a:rPr>
              <a:t>Lourd</a:t>
            </a:r>
            <a:r>
              <a:rPr kumimoji="0" lang="en-GB" sz="2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mic Sans MS" pitchFamily="66" charset="0"/>
                <a:cs typeface="Arial" pitchFamily="34" charset="0"/>
              </a:rPr>
              <a:t> =</a:t>
            </a:r>
          </a:p>
          <a:p>
            <a:pPr marL="0" marR="0" lvl="0" indent="0" algn="l" defTabSz="914400" rtl="0" eaLnBrk="0" fontAlgn="base" latinLnBrk="0" hangingPunct="0">
              <a:spcBef>
                <a:spcPts val="6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GB" sz="2000" dirty="0" err="1">
                <a:solidFill>
                  <a:srgbClr val="000000"/>
                </a:solidFill>
                <a:latin typeface="Comic Sans MS" pitchFamily="66" charset="0"/>
                <a:cs typeface="Arial" pitchFamily="34" charset="0"/>
              </a:rPr>
              <a:t>Très</a:t>
            </a:r>
            <a:r>
              <a:rPr lang="en-GB" sz="2000" dirty="0">
                <a:solidFill>
                  <a:srgbClr val="000000"/>
                </a:solidFill>
                <a:latin typeface="Comic Sans MS" pitchFamily="66" charset="0"/>
                <a:cs typeface="Arial" pitchFamily="34" charset="0"/>
              </a:rPr>
              <a:t> relaxant =</a:t>
            </a:r>
            <a:endParaRPr kumimoji="0" lang="en-GB" sz="2000" b="0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Comic Sans MS" pitchFamily="66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000" b="0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Comic Sans MS" pitchFamily="66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2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Arial" pitchFamily="34" charset="0"/>
              </a:rPr>
              <a:t> </a:t>
            </a:r>
            <a:endParaRPr kumimoji="0" lang="en-GB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99592" y="1988840"/>
            <a:ext cx="64807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1">
                <a:solidFill>
                  <a:srgbClr val="FF0000"/>
                </a:solidFill>
                <a:latin typeface="Comic Sans MS" pitchFamily="66" charset="0"/>
              </a:rPr>
              <a:t>FA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115616" y="2348880"/>
            <a:ext cx="64807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1">
                <a:solidFill>
                  <a:srgbClr val="FF0000"/>
                </a:solidFill>
                <a:latin typeface="Comic Sans MS" pitchFamily="66" charset="0"/>
              </a:rPr>
              <a:t>FA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691680" y="2348880"/>
            <a:ext cx="64807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1">
                <a:solidFill>
                  <a:srgbClr val="FF0000"/>
                </a:solidFill>
                <a:latin typeface="Comic Sans MS" pitchFamily="66" charset="0"/>
              </a:rPr>
              <a:t>TC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411760" y="2348880"/>
            <a:ext cx="64807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1">
                <a:solidFill>
                  <a:srgbClr val="FF0000"/>
                </a:solidFill>
                <a:latin typeface="Comic Sans MS" pitchFamily="66" charset="0"/>
              </a:rPr>
              <a:t>DD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619672" y="2708920"/>
            <a:ext cx="64807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1">
                <a:solidFill>
                  <a:srgbClr val="FF0000"/>
                </a:solidFill>
                <a:latin typeface="Comic Sans MS" pitchFamily="66" charset="0"/>
              </a:rPr>
              <a:t>TC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2267744" y="3140968"/>
            <a:ext cx="64807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1">
                <a:solidFill>
                  <a:srgbClr val="FF0000"/>
                </a:solidFill>
                <a:latin typeface="Comic Sans MS" pitchFamily="66" charset="0"/>
              </a:rPr>
              <a:t>DD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2627784" y="3501008"/>
            <a:ext cx="64807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1">
                <a:solidFill>
                  <a:srgbClr val="FF0000"/>
                </a:solidFill>
                <a:latin typeface="Comic Sans MS" pitchFamily="66" charset="0"/>
              </a:rPr>
              <a:t>RB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115616" y="3933056"/>
            <a:ext cx="64807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1">
                <a:solidFill>
                  <a:srgbClr val="FF0000"/>
                </a:solidFill>
                <a:latin typeface="Comic Sans MS" pitchFamily="66" charset="0"/>
              </a:rPr>
              <a:t>FA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2555776" y="4293096"/>
            <a:ext cx="64807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1">
                <a:solidFill>
                  <a:srgbClr val="FF0000"/>
                </a:solidFill>
                <a:latin typeface="Comic Sans MS" pitchFamily="66" charset="0"/>
              </a:rPr>
              <a:t>DD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2339752" y="4653136"/>
            <a:ext cx="64807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1">
                <a:solidFill>
                  <a:srgbClr val="FF0000"/>
                </a:solidFill>
                <a:latin typeface="Comic Sans MS" pitchFamily="66" charset="0"/>
              </a:rPr>
              <a:t>TC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1115616" y="5085184"/>
            <a:ext cx="64807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1">
                <a:solidFill>
                  <a:srgbClr val="FF0000"/>
                </a:solidFill>
                <a:latin typeface="Comic Sans MS" pitchFamily="66" charset="0"/>
              </a:rPr>
              <a:t>DD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1763688" y="5085184"/>
            <a:ext cx="64807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1">
                <a:solidFill>
                  <a:srgbClr val="FF0000"/>
                </a:solidFill>
                <a:latin typeface="Comic Sans MS" pitchFamily="66" charset="0"/>
              </a:rPr>
              <a:t>RB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1403648" y="5445224"/>
            <a:ext cx="64807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1">
                <a:solidFill>
                  <a:srgbClr val="FF0000"/>
                </a:solidFill>
                <a:latin typeface="Comic Sans MS" pitchFamily="66" charset="0"/>
              </a:rPr>
              <a:t>DD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1115616" y="5805264"/>
            <a:ext cx="64807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1">
                <a:solidFill>
                  <a:srgbClr val="FF0000"/>
                </a:solidFill>
                <a:latin typeface="Comic Sans MS" pitchFamily="66" charset="0"/>
              </a:rPr>
              <a:t>FA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2051720" y="6165304"/>
            <a:ext cx="64807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1">
                <a:solidFill>
                  <a:srgbClr val="FF0000"/>
                </a:solidFill>
                <a:latin typeface="Comic Sans MS" pitchFamily="66" charset="0"/>
              </a:rPr>
              <a:t>TC</a:t>
            </a:r>
          </a:p>
        </p:txBody>
      </p:sp>
      <p:pic>
        <p:nvPicPr>
          <p:cNvPr id="23" name="Picture 4" descr="http://ichef.bbci.co.uk/images/ic/240x135/p011fcw7.jpg">
            <a:hlinkClick r:id="rId3"/>
            <a:extLst>
              <a:ext uri="{FF2B5EF4-FFF2-40B4-BE49-F238E27FC236}">
                <a16:creationId xmlns:a16="http://schemas.microsoft.com/office/drawing/2014/main" id="{76E79FEB-B3DD-4650-9E64-92DFD88ECD8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308304" y="1043250"/>
            <a:ext cx="1436665" cy="8081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15361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1536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7" dur="1" fill="hold"/>
                                        <p:tgtEl>
                                          <p:spTgt spid="15363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2" dur="1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7" dur="1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28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0" dur="1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31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3" dur="1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8" dur="1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43" dur="1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48" dur="1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53" dur="1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58" dur="1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63" dur="1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68" dur="1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69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1" dur="1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6" dur="1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81" dur="1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86" dur="1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1" grpId="0"/>
      <p:bldP spid="15362" grpId="0"/>
      <p:bldP spid="15363" grpId="0"/>
      <p:bldP spid="6" grpId="0"/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/>
      <p:bldP spid="15" grpId="0"/>
      <p:bldP spid="16" grpId="0"/>
      <p:bldP spid="17" grpId="0"/>
      <p:bldP spid="20" grpId="0"/>
      <p:bldP spid="21" grpId="0"/>
      <p:bldP spid="2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IE" sz="8800" dirty="0"/>
              <a:t>Le rugby</a:t>
            </a:r>
          </a:p>
        </p:txBody>
      </p:sp>
      <p:pic>
        <p:nvPicPr>
          <p:cNvPr id="3" name="le rugby">
            <a:hlinkClick r:id="" action="ppaction://media"/>
            <a:extLst>
              <a:ext uri="{FF2B5EF4-FFF2-40B4-BE49-F238E27FC236}">
                <a16:creationId xmlns:a16="http://schemas.microsoft.com/office/drawing/2014/main" id="{9536EA0A-4F3C-46BC-93E3-D7EB8FCDDEFA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924270" y="1600200"/>
            <a:ext cx="5295459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le rugby">
            <a:hlinkClick r:id="" action="ppaction://media"/>
            <a:extLst>
              <a:ext uri="{FF2B5EF4-FFF2-40B4-BE49-F238E27FC236}">
                <a16:creationId xmlns:a16="http://schemas.microsoft.com/office/drawing/2014/main" id="{D2BB5A37-0B46-4321-A1BD-6F6DC6BC8D3A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7020272" y="553542"/>
            <a:ext cx="864096" cy="86409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919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  <p:audio>
              <p:cMediaNode vol="80000">
                <p:cTn id="1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  <p:bldLst>
      <p:bldP spid="2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05AA959-79A4-42EF-8327-91CEBA5270B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20" y="250380"/>
            <a:ext cx="4248472" cy="6357239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44BA9191-DA52-4C47-9CB3-7EFE2F1779D8}"/>
              </a:ext>
            </a:extLst>
          </p:cNvPr>
          <p:cNvSpPr txBox="1"/>
          <p:nvPr/>
        </p:nvSpPr>
        <p:spPr>
          <a:xfrm>
            <a:off x="4565370" y="476672"/>
            <a:ext cx="416402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TEST </a:t>
            </a:r>
            <a:r>
              <a:rPr lang="en-GB" dirty="0">
                <a:sym typeface="Wingdings" panose="05000000000000000000" pitchFamily="2" charset="2"/>
              </a:rPr>
              <a:t></a:t>
            </a:r>
            <a:endParaRPr lang="en-GB" dirty="0"/>
          </a:p>
          <a:p>
            <a:r>
              <a:rPr lang="en-GB" dirty="0"/>
              <a:t>how many of these you an remember?</a:t>
            </a:r>
          </a:p>
          <a:p>
            <a:r>
              <a:rPr lang="en-GB" dirty="0"/>
              <a:t>Print off the sheet and do it from memory.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DE6A263-C743-497B-AF90-91605E0B643B}"/>
              </a:ext>
            </a:extLst>
          </p:cNvPr>
          <p:cNvSpPr txBox="1"/>
          <p:nvPr/>
        </p:nvSpPr>
        <p:spPr>
          <a:xfrm>
            <a:off x="4644010" y="2060848"/>
            <a:ext cx="4338047" cy="20313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>
                <a:solidFill>
                  <a:srgbClr val="FF0000"/>
                </a:solidFill>
                <a:latin typeface="Comic Sans MS" panose="030F0702030302020204" pitchFamily="66" charset="0"/>
              </a:rPr>
              <a:t>Et </a:t>
            </a:r>
            <a:r>
              <a:rPr lang="en-GB" b="1" dirty="0" err="1">
                <a:solidFill>
                  <a:srgbClr val="FF0000"/>
                </a:solidFill>
                <a:latin typeface="Comic Sans MS" panose="030F0702030302020204" pitchFamily="66" charset="0"/>
              </a:rPr>
              <a:t>finalement</a:t>
            </a:r>
            <a:r>
              <a:rPr lang="en-GB" b="1" dirty="0">
                <a:solidFill>
                  <a:srgbClr val="FF0000"/>
                </a:solidFill>
                <a:latin typeface="Comic Sans MS" panose="030F0702030302020204" pitchFamily="66" charset="0"/>
              </a:rPr>
              <a:t>………</a:t>
            </a:r>
          </a:p>
          <a:p>
            <a:r>
              <a:rPr lang="en-GB" dirty="0">
                <a:latin typeface="Comic Sans MS" panose="030F0702030302020204" pitchFamily="66" charset="0"/>
              </a:rPr>
              <a:t>See how many sports you can get right</a:t>
            </a:r>
          </a:p>
          <a:p>
            <a:r>
              <a:rPr lang="en-GB" dirty="0">
                <a:latin typeface="Comic Sans MS" panose="030F0702030302020204" pitchFamily="66" charset="0"/>
              </a:rPr>
              <a:t>in this game.</a:t>
            </a:r>
          </a:p>
          <a:p>
            <a:endParaRPr lang="en-GB" dirty="0">
              <a:latin typeface="Comic Sans MS" panose="030F0702030302020204" pitchFamily="66" charset="0"/>
            </a:endParaRPr>
          </a:p>
          <a:p>
            <a:r>
              <a:rPr lang="en-GB" dirty="0">
                <a:latin typeface="Comic Sans MS" panose="030F0702030302020204" pitchFamily="66" charset="0"/>
              </a:rPr>
              <a:t>WARNING : there are some new ones!</a:t>
            </a:r>
          </a:p>
          <a:p>
            <a:endParaRPr lang="en-GB" dirty="0">
              <a:latin typeface="Comic Sans MS" panose="030F0702030302020204" pitchFamily="66" charset="0"/>
            </a:endParaRPr>
          </a:p>
          <a:p>
            <a:r>
              <a:rPr lang="en-GB" dirty="0">
                <a:latin typeface="Comic Sans MS" panose="030F0702030302020204" pitchFamily="66" charset="0"/>
              </a:rPr>
              <a:t>Click on the picture.</a:t>
            </a:r>
          </a:p>
        </p:txBody>
      </p:sp>
      <p:pic>
        <p:nvPicPr>
          <p:cNvPr id="7" name="Picture 6">
            <a:hlinkClick r:id="rId3"/>
            <a:extLst>
              <a:ext uri="{FF2B5EF4-FFF2-40B4-BE49-F238E27FC236}">
                <a16:creationId xmlns:a16="http://schemas.microsoft.com/office/drawing/2014/main" id="{E6D08C61-43BB-4D51-A70A-5E3F6F8248F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18387" y="4293096"/>
            <a:ext cx="4041707" cy="2238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814332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F23966CB-651C-4CEC-AEBD-E67EC3D20C7B}"/>
              </a:ext>
            </a:extLst>
          </p:cNvPr>
          <p:cNvSpPr/>
          <p:nvPr/>
        </p:nvSpPr>
        <p:spPr>
          <a:xfrm>
            <a:off x="1816286" y="166650"/>
            <a:ext cx="5616624" cy="304698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9600" b="1" dirty="0">
                <a:ln w="22225">
                  <a:solidFill>
                    <a:srgbClr val="2121E3"/>
                  </a:solidFill>
                  <a:prstDash val="solid"/>
                </a:ln>
                <a:solidFill>
                  <a:srgbClr val="FF0000"/>
                </a:solidFill>
              </a:rPr>
              <a:t>Bravo et </a:t>
            </a:r>
          </a:p>
          <a:p>
            <a:pPr algn="ctr"/>
            <a:r>
              <a:rPr lang="en-US" sz="9600" b="1" cap="none" spc="0" dirty="0">
                <a:ln w="22225">
                  <a:solidFill>
                    <a:srgbClr val="2121E3"/>
                  </a:solidFill>
                  <a:prstDash val="solid"/>
                </a:ln>
                <a:solidFill>
                  <a:srgbClr val="FF0000"/>
                </a:solidFill>
                <a:effectLst/>
              </a:rPr>
              <a:t>Au revoir</a:t>
            </a:r>
          </a:p>
        </p:txBody>
      </p:sp>
      <p:pic>
        <p:nvPicPr>
          <p:cNvPr id="4" name="Picture 3" descr="A picture containing drawing, clock&#10;&#10;Description automatically generated">
            <a:extLst>
              <a:ext uri="{FF2B5EF4-FFF2-40B4-BE49-F238E27FC236}">
                <a16:creationId xmlns:a16="http://schemas.microsoft.com/office/drawing/2014/main" id="{40BF860D-B7FE-4767-BB74-E7AC740C9FE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251520" y="3212976"/>
            <a:ext cx="3129533" cy="3509757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811B82A4-3FD2-4419-B42C-9DE3E9FD4A94}"/>
              </a:ext>
            </a:extLst>
          </p:cNvPr>
          <p:cNvSpPr txBox="1"/>
          <p:nvPr/>
        </p:nvSpPr>
        <p:spPr>
          <a:xfrm>
            <a:off x="3635896" y="3385001"/>
            <a:ext cx="5184576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/>
              <a:t>Next time, we will be learning how to use sports in a sentence.</a:t>
            </a:r>
          </a:p>
          <a:p>
            <a:endParaRPr lang="en-GB" sz="2800" dirty="0"/>
          </a:p>
          <a:p>
            <a:r>
              <a:rPr lang="en-GB" sz="2800" dirty="0"/>
              <a:t>e.g. 	“I play football” </a:t>
            </a:r>
          </a:p>
          <a:p>
            <a:r>
              <a:rPr lang="en-GB" sz="2800" dirty="0"/>
              <a:t>	“I go swimming”</a:t>
            </a:r>
          </a:p>
          <a:p>
            <a:endParaRPr lang="en-GB" sz="2800" dirty="0"/>
          </a:p>
          <a:p>
            <a:r>
              <a:rPr lang="fr-FR" sz="2800" dirty="0"/>
              <a:t>A bientôt </a:t>
            </a:r>
            <a:r>
              <a:rPr lang="fr-FR" sz="2800" dirty="0">
                <a:sym typeface="Wingdings" panose="05000000000000000000" pitchFamily="2" charset="2"/>
              </a:rPr>
              <a:t></a:t>
            </a:r>
            <a:endParaRPr lang="fr-FR" sz="2800" dirty="0"/>
          </a:p>
        </p:txBody>
      </p:sp>
    </p:spTree>
    <p:extLst>
      <p:ext uri="{BB962C8B-B14F-4D97-AF65-F5344CB8AC3E}">
        <p14:creationId xmlns:p14="http://schemas.microsoft.com/office/powerpoint/2010/main" val="140335240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188640"/>
            <a:ext cx="8229600" cy="1143000"/>
          </a:xfrm>
        </p:spPr>
        <p:txBody>
          <a:bodyPr>
            <a:noAutofit/>
          </a:bodyPr>
          <a:lstStyle/>
          <a:p>
            <a:r>
              <a:rPr lang="en-IE" sz="8800" dirty="0"/>
              <a:t>Le basket</a:t>
            </a:r>
          </a:p>
        </p:txBody>
      </p:sp>
      <p:pic>
        <p:nvPicPr>
          <p:cNvPr id="3" name="le basket">
            <a:hlinkClick r:id="" action="ppaction://media"/>
            <a:extLst>
              <a:ext uri="{FF2B5EF4-FFF2-40B4-BE49-F238E27FC236}">
                <a16:creationId xmlns:a16="http://schemas.microsoft.com/office/drawing/2014/main" id="{B4F63E88-9F16-438D-B70A-9CE8160D892A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4419600" y="3284984"/>
            <a:ext cx="296416" cy="296416"/>
          </a:xfrm>
          <a:prstGeom prst="rect">
            <a:avLst/>
          </a:prstGeom>
        </p:spPr>
      </p:pic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339752" y="1628800"/>
            <a:ext cx="4024461" cy="46185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le basket">
            <a:hlinkClick r:id="" action="ppaction://media"/>
            <a:extLst>
              <a:ext uri="{FF2B5EF4-FFF2-40B4-BE49-F238E27FC236}">
                <a16:creationId xmlns:a16="http://schemas.microsoft.com/office/drawing/2014/main" id="{21ADC0E8-7955-4E4D-AEF0-C21AFA5755E6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7092280" y="369754"/>
            <a:ext cx="944488" cy="94448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090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  <p:audio>
              <p:cMediaNode vol="80000">
                <p:cTn id="1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le hockey">
            <a:hlinkClick r:id="" action="ppaction://media"/>
            <a:extLst>
              <a:ext uri="{FF2B5EF4-FFF2-40B4-BE49-F238E27FC236}">
                <a16:creationId xmlns:a16="http://schemas.microsoft.com/office/drawing/2014/main" id="{82A9AE7E-908B-4CCB-90AC-DB015F627120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IE" sz="8800" dirty="0"/>
              <a:t>Le hockey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267744" y="1556792"/>
            <a:ext cx="4779139" cy="48948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le hockey">
            <a:hlinkClick r:id="" action="ppaction://media"/>
            <a:extLst>
              <a:ext uri="{FF2B5EF4-FFF2-40B4-BE49-F238E27FC236}">
                <a16:creationId xmlns:a16="http://schemas.microsoft.com/office/drawing/2014/main" id="{48FE49D4-6610-4860-A9B0-3F16A511E536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7046883" y="517556"/>
            <a:ext cx="872480" cy="87248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178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  <p:audio>
              <p:cMediaNode vol="80000">
                <p:cTn id="1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le golf">
            <a:hlinkClick r:id="" action="ppaction://media"/>
            <a:extLst>
              <a:ext uri="{FF2B5EF4-FFF2-40B4-BE49-F238E27FC236}">
                <a16:creationId xmlns:a16="http://schemas.microsoft.com/office/drawing/2014/main" id="{2A6975D0-60D0-4BF8-81CD-1CE83C71C94D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IE" sz="8800" dirty="0"/>
              <a:t>Le golf</a:t>
            </a:r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705701" y="1600200"/>
            <a:ext cx="3732597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le golf">
            <a:hlinkClick r:id="" action="ppaction://media"/>
            <a:extLst>
              <a:ext uri="{FF2B5EF4-FFF2-40B4-BE49-F238E27FC236}">
                <a16:creationId xmlns:a16="http://schemas.microsoft.com/office/drawing/2014/main" id="{A642DCD8-BECB-4F90-8FE0-84881EC6534C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6444208" y="473150"/>
            <a:ext cx="944488" cy="94448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79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  <p:audio>
              <p:cMediaNode vol="80000">
                <p:cTn id="1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IE" sz="8800" dirty="0"/>
              <a:t>Le tennis</a:t>
            </a:r>
          </a:p>
        </p:txBody>
      </p:sp>
      <p:pic>
        <p:nvPicPr>
          <p:cNvPr id="3" name="le tennis">
            <a:hlinkClick r:id="" action="ppaction://media"/>
            <a:extLst>
              <a:ext uri="{FF2B5EF4-FFF2-40B4-BE49-F238E27FC236}">
                <a16:creationId xmlns:a16="http://schemas.microsoft.com/office/drawing/2014/main" id="{BE8C0C6D-EE54-4D67-8F4B-A4CD76073D6D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462760" y="1844824"/>
            <a:ext cx="5014240" cy="4392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le tennis">
            <a:hlinkClick r:id="" action="ppaction://media"/>
            <a:extLst>
              <a:ext uri="{FF2B5EF4-FFF2-40B4-BE49-F238E27FC236}">
                <a16:creationId xmlns:a16="http://schemas.microsoft.com/office/drawing/2014/main" id="{4845DFF7-FA8E-4A37-A379-FB104B55C33A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6876256" y="548680"/>
            <a:ext cx="944488" cy="94448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239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  <p:audio>
              <p:cMediaNode vol="80000">
                <p:cTn id="1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le velo">
            <a:hlinkClick r:id="" action="ppaction://media"/>
            <a:extLst>
              <a:ext uri="{FF2B5EF4-FFF2-40B4-BE49-F238E27FC236}">
                <a16:creationId xmlns:a16="http://schemas.microsoft.com/office/drawing/2014/main" id="{A1B81E68-0BB8-44FE-8A41-ED5321B78BFE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  <p:pic>
        <p:nvPicPr>
          <p:cNvPr id="3" name="le cyclisme">
            <a:hlinkClick r:id="" action="ppaction://media"/>
            <a:extLst>
              <a:ext uri="{FF2B5EF4-FFF2-40B4-BE49-F238E27FC236}">
                <a16:creationId xmlns:a16="http://schemas.microsoft.com/office/drawing/2014/main" id="{0FABB77D-312E-441E-BBB0-9C0AFCF3D75D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3707904" y="2708920"/>
            <a:ext cx="304800" cy="3048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363272" cy="1143000"/>
          </a:xfrm>
        </p:spPr>
        <p:txBody>
          <a:bodyPr>
            <a:noAutofit/>
          </a:bodyPr>
          <a:lstStyle/>
          <a:p>
            <a:r>
              <a:rPr lang="en-IE" sz="8800" dirty="0"/>
              <a:t>Le </a:t>
            </a:r>
            <a:r>
              <a:rPr lang="en-IE" sz="8800" dirty="0" err="1"/>
              <a:t>cyclisme</a:t>
            </a:r>
            <a:endParaRPr lang="en-IE" sz="8800" dirty="0"/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627784" y="1772816"/>
            <a:ext cx="2573635" cy="428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5364088" y="1916832"/>
            <a:ext cx="3458344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IE" sz="8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Le vélo</a:t>
            </a:r>
            <a:endParaRPr kumimoji="0" lang="en-IE" sz="8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6" name="le cyclisme">
            <a:hlinkClick r:id="" action="ppaction://media"/>
            <a:extLst>
              <a:ext uri="{FF2B5EF4-FFF2-40B4-BE49-F238E27FC236}">
                <a16:creationId xmlns:a16="http://schemas.microsoft.com/office/drawing/2014/main" id="{8E9128C5-43C2-4DDC-837E-5E7FF977D693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7596336" y="475870"/>
            <a:ext cx="936104" cy="936104"/>
          </a:xfrm>
          <a:prstGeom prst="rect">
            <a:avLst/>
          </a:prstGeom>
        </p:spPr>
      </p:pic>
      <p:pic>
        <p:nvPicPr>
          <p:cNvPr id="8" name="le velo">
            <a:hlinkClick r:id="" action="ppaction://media"/>
            <a:extLst>
              <a:ext uri="{FF2B5EF4-FFF2-40B4-BE49-F238E27FC236}">
                <a16:creationId xmlns:a16="http://schemas.microsoft.com/office/drawing/2014/main" id="{A117EEFF-5019-4716-9834-61A0C61B0684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7668344" y="3149352"/>
            <a:ext cx="1008112" cy="100811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282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9" dur="2005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  <p:audio>
              <p:cMediaNode vol="80000">
                <p:cTn id="3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  <p:audio>
              <p:cMediaNode vol="80000">
                <p:cTn id="3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  <p:audio>
              <p:cMediaNode vol="80000">
                <p:cTn id="3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  <p:bldLst>
      <p:bldP spid="2" grpId="0"/>
      <p:bldP spid="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le ski">
            <a:hlinkClick r:id="" action="ppaction://media"/>
            <a:extLst>
              <a:ext uri="{FF2B5EF4-FFF2-40B4-BE49-F238E27FC236}">
                <a16:creationId xmlns:a16="http://schemas.microsoft.com/office/drawing/2014/main" id="{1A6FBB53-E0CF-4620-A820-5ABBCA483DFC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IE" sz="8800" dirty="0"/>
              <a:t>Le ski</a:t>
            </a:r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190750" y="1643856"/>
            <a:ext cx="4762500" cy="4438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le ski">
            <a:hlinkClick r:id="" action="ppaction://media"/>
            <a:extLst>
              <a:ext uri="{FF2B5EF4-FFF2-40B4-BE49-F238E27FC236}">
                <a16:creationId xmlns:a16="http://schemas.microsoft.com/office/drawing/2014/main" id="{F2331F0E-A957-428B-B4D9-580349FA6F25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6228184" y="487411"/>
            <a:ext cx="944488" cy="94448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239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  <p:audio>
              <p:cMediaNode vol="80000">
                <p:cTn id="1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1180</TotalTime>
  <Words>730</Words>
  <Application>Microsoft Office PowerPoint</Application>
  <PresentationFormat>On-screen Show (4:3)</PresentationFormat>
  <Paragraphs>239</Paragraphs>
  <Slides>31</Slides>
  <Notes>0</Notes>
  <HiddenSlides>0</HiddenSlides>
  <MMClips>39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32" baseType="lpstr">
      <vt:lpstr>Office Theme</vt:lpstr>
      <vt:lpstr>Tu aimes le sport?</vt:lpstr>
      <vt:lpstr>Le foot</vt:lpstr>
      <vt:lpstr>Le rugby</vt:lpstr>
      <vt:lpstr>Le basket</vt:lpstr>
      <vt:lpstr>Le hockey</vt:lpstr>
      <vt:lpstr>Le golf</vt:lpstr>
      <vt:lpstr>Le tennis</vt:lpstr>
      <vt:lpstr>Le cyclisme</vt:lpstr>
      <vt:lpstr>Le ski</vt:lpstr>
      <vt:lpstr>Le ping-pong</vt:lpstr>
      <vt:lpstr> L’équitation </vt:lpstr>
      <vt:lpstr>L’athlétisme</vt:lpstr>
      <vt:lpstr>La natation</vt:lpstr>
      <vt:lpstr>La pêche</vt:lpstr>
      <vt:lpstr>La gymnastique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Grizli777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Tu aimes le sport?</dc:title>
  <dc:creator>Claire Miles</dc:creator>
  <cp:lastModifiedBy>Helen Heap</cp:lastModifiedBy>
  <cp:revision>57</cp:revision>
  <dcterms:created xsi:type="dcterms:W3CDTF">2011-09-03T13:40:35Z</dcterms:created>
  <dcterms:modified xsi:type="dcterms:W3CDTF">2020-06-04T21:46:24Z</dcterms:modified>
</cp:coreProperties>
</file>