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18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23" r:id="rId24"/>
    <p:sldId id="282" r:id="rId25"/>
    <p:sldId id="283" r:id="rId26"/>
    <p:sldId id="284" r:id="rId27"/>
    <p:sldId id="285" r:id="rId28"/>
    <p:sldId id="317" r:id="rId29"/>
    <p:sldId id="319" r:id="rId30"/>
    <p:sldId id="326" r:id="rId31"/>
    <p:sldId id="324" r:id="rId32"/>
    <p:sldId id="290" r:id="rId33"/>
    <p:sldId id="257" r:id="rId34"/>
    <p:sldId id="258" r:id="rId35"/>
    <p:sldId id="269" r:id="rId36"/>
    <p:sldId id="259" r:id="rId37"/>
    <p:sldId id="270" r:id="rId38"/>
    <p:sldId id="262" r:id="rId39"/>
    <p:sldId id="267" r:id="rId40"/>
    <p:sldId id="271" r:id="rId41"/>
    <p:sldId id="266" r:id="rId42"/>
    <p:sldId id="261" r:id="rId43"/>
    <p:sldId id="272" r:id="rId44"/>
    <p:sldId id="292" r:id="rId45"/>
    <p:sldId id="291" r:id="rId46"/>
    <p:sldId id="260" r:id="rId47"/>
    <p:sldId id="263" r:id="rId48"/>
    <p:sldId id="264" r:id="rId49"/>
    <p:sldId id="265" r:id="rId50"/>
    <p:sldId id="268" r:id="rId51"/>
    <p:sldId id="273" r:id="rId52"/>
    <p:sldId id="274" r:id="rId53"/>
    <p:sldId id="275" r:id="rId54"/>
    <p:sldId id="276" r:id="rId55"/>
    <p:sldId id="277" r:id="rId56"/>
    <p:sldId id="322" r:id="rId57"/>
    <p:sldId id="320" r:id="rId58"/>
    <p:sldId id="325" r:id="rId59"/>
    <p:sldId id="288" r:id="rId60"/>
    <p:sldId id="332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63D"/>
    <a:srgbClr val="FFFFFF"/>
    <a:srgbClr val="CCEC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>
      <p:cViewPr varScale="1">
        <p:scale>
          <a:sx n="61" d="100"/>
          <a:sy n="61" d="100"/>
        </p:scale>
        <p:origin x="14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15A3B42-EACD-4926-A850-E7A1182BBE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98B7FB7-3A26-4665-BBE4-432E5FE998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9593B92-A0DA-45A8-A2FF-D6F1E25134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4BD3B0A8-F3C7-40B0-B62D-A74957268B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09A67070-4562-499D-BCE9-9B44EBD879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1E190DBA-8697-4CE8-82B0-33A81E342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6F97000-8D38-433F-99AA-2F92507B1F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64BC5E82-3E17-4E15-9606-63370E169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42B33A04-910A-451E-ABC1-626E0F5B1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BB7E036-E235-4366-9D8E-00855A01B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6D785B-B05F-4019-9BDD-6509216D75D3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407E1E00-2A26-469C-8650-2E4B8D82D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64D78737-69CA-4B9E-BB4B-2DEFE00F1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2F36D1DA-613D-41BE-A913-4EE0F15A7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E6425C-4D8E-4912-9F41-9C2362381A01}" type="slidenum">
              <a:rPr lang="en-GB" altLang="en-US"/>
              <a:pPr/>
              <a:t>31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C50D197-EDEC-493A-BA45-7F59DD8AD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FD3174-946B-4104-B7F3-C4ED866423EE}" type="slidenum">
              <a:rPr lang="en-GB" altLang="en-US"/>
              <a:pPr>
                <a:spcBef>
                  <a:spcPct val="0"/>
                </a:spcBef>
              </a:pPr>
              <a:t>44</a:t>
            </a:fld>
            <a:endParaRPr lang="en-GB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02A1113-99EE-48F4-9864-20926697E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1BD93BF-1E14-46DA-B1CE-430B07853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53F65B45-4825-42FA-9F3A-BF0FD6B90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E6BED7-C44F-409E-B83E-9FFD5D8FEE7A}" type="slidenum">
              <a:rPr lang="en-GB" altLang="en-US"/>
              <a:pPr>
                <a:spcBef>
                  <a:spcPct val="0"/>
                </a:spcBef>
              </a:pPr>
              <a:t>56</a:t>
            </a:fld>
            <a:endParaRPr lang="en-GB" altLang="en-US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46B9AFD2-25CD-4E57-BC72-50A155C08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5AC6AD5D-0C78-44C4-BBB9-E07326E42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A83616-90E0-4FC4-B6DE-43490C0AE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690CCC-48C1-4941-BF28-6A93846FC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F1F601-E312-4752-9D7E-107432C48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14A6C-9702-4696-AD41-6A6D1EA2E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25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32B432-E664-4B59-9069-265140100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664B48-BB05-498F-B73F-384C5A0DD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6D92EA-AE0B-4B50-8034-692ADAFD3A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6E926-2221-4783-95A0-D3CE56226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53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197CD9-C9E2-4CAD-BFA4-A98687B7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9394DA-8FBE-4215-AF14-DC69D83F7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9554A3-B567-41D3-A519-CE1160A0D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48094-D9CF-45D8-BBC9-ED571D1C4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43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E28953-6E8C-4D0C-8F44-84631DF36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8A47C-3831-4FA8-96FB-D7BF64EF3E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C1C3C7-A06F-434B-B209-DC18F79F10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D17A3-FAFD-43AF-BE02-3156FDDE8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29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A1B0DA-C4E3-4C4E-93EF-119D3DA28E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988D4E-BCE5-402E-A8C3-56F1BC1A4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876FF5-5A06-4390-A528-541CB80FC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6BB4A-4B93-4AAF-B72D-028BD4960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09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86A41-DE51-49E8-ACA8-95A710E03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FFFE79-321D-403F-B35C-F45DBC8D4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8F84F-0F41-4A63-9012-FFFE3F5A2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D18F2-39FF-4E51-B4D4-A9A11AF723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02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E1B4D7-87EB-4365-A466-7C9002408E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E4BEA8-482A-4208-8676-2DBB03854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C922E7-5085-455C-88D4-A392DFBC9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FCFBB-6ECD-4650-BE53-0F665D1DCF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87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04E227-F38A-4261-AA0A-3D2DAD538D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32016E-05BD-4368-916E-1CCB663EB6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F6F48C-3BC1-4243-8D65-DC6AB1A14A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81750-C7C6-462F-B3DB-C33615D093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03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1A54FD-CD05-49DC-A041-72BCDCA83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008290-BBCE-4CDB-8A86-904EEE7E3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43FB05-B1C2-44C2-BF0B-4FFC6CE74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F41B3-A3E4-4EF3-8447-05FB4DDE8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09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FE2681-B9DB-4E30-B20E-65BFF77AC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700B3-71DF-4953-9017-0999200BC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254AFD-2532-4645-85CD-92DC712B4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45EC8-355D-44F6-8E7A-7867DEB23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1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9387B-30AD-4C81-BC56-5508216AAC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BDBBB-1853-4377-AE30-576D309874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6CB2E-79C7-49D4-AD07-E671DA25A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25178-C6C4-4497-96BD-B43A2A96C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82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70BE1E-4C7E-4D10-83FE-67528F8EC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A9B19C-FE62-4F81-AD59-DE6088F62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CE4AAB6-BB6D-4813-AF63-45950BAB13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203B6B-9BF7-4EA4-B3D2-3301CE9E5C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FAEAA1D-7AA1-428E-8CD6-16B7F3BA32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26B3CD8-4FB5-4D0C-88A9-DE354CCCF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8.wmf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openxmlformats.org/officeDocument/2006/relationships/image" Target="../media/image31.wmf"/><Relationship Id="rId18" Type="http://schemas.openxmlformats.org/officeDocument/2006/relationships/image" Target="../media/image36.png"/><Relationship Id="rId3" Type="http://schemas.microsoft.com/office/2007/relationships/media" Target="../media/media28.m4a"/><Relationship Id="rId21" Type="http://schemas.openxmlformats.org/officeDocument/2006/relationships/image" Target="../media/image28.wmf"/><Relationship Id="rId7" Type="http://schemas.microsoft.com/office/2007/relationships/media" Target="../media/media30.m4a"/><Relationship Id="rId12" Type="http://schemas.openxmlformats.org/officeDocument/2006/relationships/image" Target="../media/image30.wmf"/><Relationship Id="rId17" Type="http://schemas.openxmlformats.org/officeDocument/2006/relationships/image" Target="../media/image35.wmf"/><Relationship Id="rId2" Type="http://schemas.openxmlformats.org/officeDocument/2006/relationships/audio" Target="../media/media27.m4a"/><Relationship Id="rId16" Type="http://schemas.openxmlformats.org/officeDocument/2006/relationships/image" Target="../media/image34.wmf"/><Relationship Id="rId20" Type="http://schemas.openxmlformats.org/officeDocument/2006/relationships/image" Target="../media/image5.png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openxmlformats.org/officeDocument/2006/relationships/image" Target="../media/image29.wmf"/><Relationship Id="rId5" Type="http://schemas.microsoft.com/office/2007/relationships/media" Target="../media/media29.m4a"/><Relationship Id="rId15" Type="http://schemas.openxmlformats.org/officeDocument/2006/relationships/image" Target="../media/image33.wmf"/><Relationship Id="rId10" Type="http://schemas.openxmlformats.org/officeDocument/2006/relationships/image" Target="../media/image27.wmf"/><Relationship Id="rId19" Type="http://schemas.openxmlformats.org/officeDocument/2006/relationships/hyperlink" Target="http://www.pngall.com/rugby-ball-png" TargetMode="External"/><Relationship Id="rId4" Type="http://schemas.openxmlformats.org/officeDocument/2006/relationships/audio" Target="../media/media28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hyperlink" Target="http://www.zimflex.co.uk/French/Games/Key%20Stage%203/Sports/sports%20walk%20the%20plank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imflex.co.uk/French/Games/Key%20Stage%203/Sports/sports%20penalty%20shootout.html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://www.zimflex.co.uk/French/Games/Key%20Stage%203/Sports/sports%20fling%20the%20teacher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41.png"/><Relationship Id="rId7" Type="http://schemas.openxmlformats.org/officeDocument/2006/relationships/hyperlink" Target="http://www.pngall.com/rugby-ball-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8.wmf"/><Relationship Id="rId4" Type="http://schemas.openxmlformats.org/officeDocument/2006/relationships/image" Target="../media/image1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5.wmf"/><Relationship Id="rId7" Type="http://schemas.openxmlformats.org/officeDocument/2006/relationships/hyperlink" Target="http://www.pngall.com/rugby-ball-png" TargetMode="External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wmf"/><Relationship Id="rId10" Type="http://schemas.openxmlformats.org/officeDocument/2006/relationships/image" Target="../media/image29.wmf"/><Relationship Id="rId4" Type="http://schemas.openxmlformats.org/officeDocument/2006/relationships/image" Target="../media/image35.wmf"/><Relationship Id="rId9" Type="http://schemas.openxmlformats.org/officeDocument/2006/relationships/image" Target="../media/image3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1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hyperlink" Target="http://www.pngall.com/rugby-ball-png" TargetMode="Externa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hyperlink" Target="https://quantixed.org/2018/06/27/pentagrammarspin-why-twelve-pentagons/football-157931_960_720/" TargetMode="Externa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5.png"/><Relationship Id="rId4" Type="http://schemas.openxmlformats.org/officeDocument/2006/relationships/image" Target="../media/image1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pngall.com/rugby-ball-p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1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5.png"/><Relationship Id="rId4" Type="http://schemas.openxmlformats.org/officeDocument/2006/relationships/image" Target="../media/image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5.png"/><Relationship Id="rId4" Type="http://schemas.openxmlformats.org/officeDocument/2006/relationships/image" Target="../media/image1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wmf"/><Relationship Id="rId7" Type="http://schemas.openxmlformats.org/officeDocument/2006/relationships/image" Target="../media/image13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1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5.png"/><Relationship Id="rId4" Type="http://schemas.openxmlformats.org/officeDocument/2006/relationships/image" Target="../media/image1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2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5.png"/><Relationship Id="rId4" Type="http://schemas.openxmlformats.org/officeDocument/2006/relationships/image" Target="../media/image2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5.png"/><Relationship Id="rId4" Type="http://schemas.openxmlformats.org/officeDocument/2006/relationships/image" Target="../media/image2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2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2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french-games.net/frenchlessons?topic=Activity%20-%20sports&amp;level=primary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reference.com/fren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youtube.com/watch?v=69Ap8WsenXc&amp;vl=en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quantixed.org/2018/06/27/pentagrammarspin-why-twelve-pentagons/football-157931_960_720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DC401C3-43D5-41C9-AE8E-8FB0C13351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35483" y="2068564"/>
            <a:ext cx="7772400" cy="1470025"/>
          </a:xfrm>
        </p:spPr>
        <p:txBody>
          <a:bodyPr/>
          <a:lstStyle/>
          <a:p>
            <a:pPr eaLnBrk="1" hangingPunct="1"/>
            <a:r>
              <a:rPr lang="en-GB" altLang="en-US" sz="9600" b="1" dirty="0">
                <a:latin typeface="Calibri" panose="020F0502020204030204" pitchFamily="34" charset="0"/>
              </a:rPr>
              <a:t>Le sport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5F9AF99-D640-4E72-8B57-5BD9FFA4C1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35483" y="3559449"/>
            <a:ext cx="7808912" cy="2964904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Objectif : to be able to say which sports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We like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We play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We do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D00B8FA-78B8-492C-BC08-14958404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77F5DF55-1B3B-4F81-9492-FB5F0C23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392362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G_6349">
            <a:hlinkClick r:id="" action="ppaction://media"/>
            <a:extLst>
              <a:ext uri="{FF2B5EF4-FFF2-40B4-BE49-F238E27FC236}">
                <a16:creationId xmlns:a16="http://schemas.microsoft.com/office/drawing/2014/main" id="{B1B9AC52-31EF-4D79-BCA8-662DABCF1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4602" y="188913"/>
            <a:ext cx="1394795" cy="2324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5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BF7C92D-BA92-4084-8718-3F6A0CD74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roller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BCCC69E7-BAA2-4D04-AD93-56D404B6272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430338"/>
            <a:ext cx="6707188" cy="5022850"/>
          </a:xfrm>
          <a:noFill/>
        </p:spPr>
      </p:pic>
      <p:pic>
        <p:nvPicPr>
          <p:cNvPr id="2" name="le roller">
            <a:hlinkClick r:id="" action="ppaction://media"/>
            <a:extLst>
              <a:ext uri="{FF2B5EF4-FFF2-40B4-BE49-F238E27FC236}">
                <a16:creationId xmlns:a16="http://schemas.microsoft.com/office/drawing/2014/main" id="{A6E58B65-55A2-44C9-9310-E50B2C476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86443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29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444F919-486C-43FF-B415-ED611E192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volley</a:t>
            </a:r>
          </a:p>
        </p:txBody>
      </p:sp>
      <p:pic>
        <p:nvPicPr>
          <p:cNvPr id="56323" name="Picture 3" descr="j0354657">
            <a:extLst>
              <a:ext uri="{FF2B5EF4-FFF2-40B4-BE49-F238E27FC236}">
                <a16:creationId xmlns:a16="http://schemas.microsoft.com/office/drawing/2014/main" id="{62F15A08-4ABA-476A-8C32-74F7CCE33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71625"/>
            <a:ext cx="53276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e volley">
            <a:hlinkClick r:id="" action="ppaction://media"/>
            <a:extLst>
              <a:ext uri="{FF2B5EF4-FFF2-40B4-BE49-F238E27FC236}">
                <a16:creationId xmlns:a16="http://schemas.microsoft.com/office/drawing/2014/main" id="{F4301215-3405-4E2E-883C-AD511F9ED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88640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32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8EF3D9A-2E45-4E6F-B70E-7F6C35EAF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ping-pong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CB68C1F6-9028-4767-9F77-D13DB2BCF8B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47825"/>
            <a:ext cx="6480175" cy="4881563"/>
          </a:xfrm>
          <a:noFill/>
        </p:spPr>
      </p:pic>
      <p:pic>
        <p:nvPicPr>
          <p:cNvPr id="3" name="le ping-pong">
            <a:hlinkClick r:id="" action="ppaction://media"/>
            <a:extLst>
              <a:ext uri="{FF2B5EF4-FFF2-40B4-BE49-F238E27FC236}">
                <a16:creationId xmlns:a16="http://schemas.microsoft.com/office/drawing/2014/main" id="{219142BF-9986-4A11-92D6-2D2486E18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60648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34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F349FFC-D126-49EF-B06A-08C76A8A5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skate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E135EF77-6255-4E49-9E25-64C9827B1DC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454150"/>
            <a:ext cx="5111750" cy="4959350"/>
          </a:xfrm>
          <a:noFill/>
        </p:spPr>
      </p:pic>
      <p:pic>
        <p:nvPicPr>
          <p:cNvPr id="3" name="le skate">
            <a:hlinkClick r:id="" action="ppaction://media"/>
            <a:extLst>
              <a:ext uri="{FF2B5EF4-FFF2-40B4-BE49-F238E27FC236}">
                <a16:creationId xmlns:a16="http://schemas.microsoft.com/office/drawing/2014/main" id="{02CF1BFB-8C42-4D99-A113-400B1CBAD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47390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83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A0C031C-891D-4D2F-864D-2D5B07DFF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golf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8A891EBA-2490-4C22-9FC7-C668CD0E1DD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828800"/>
            <a:ext cx="5489575" cy="4572000"/>
          </a:xfrm>
          <a:noFill/>
        </p:spPr>
      </p:pic>
      <p:pic>
        <p:nvPicPr>
          <p:cNvPr id="3" name="le golf">
            <a:hlinkClick r:id="" action="ppaction://media"/>
            <a:extLst>
              <a:ext uri="{FF2B5EF4-FFF2-40B4-BE49-F238E27FC236}">
                <a16:creationId xmlns:a16="http://schemas.microsoft.com/office/drawing/2014/main" id="{85884AA3-78A3-4F4C-8DDF-E4402C106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58003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39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C4B3099-4C30-452D-9C40-0155499021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badminton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3369B640-1E50-4DCE-9392-6D82098848F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275" y="1419225"/>
            <a:ext cx="6640513" cy="4962525"/>
          </a:xfrm>
          <a:noFill/>
        </p:spPr>
      </p:pic>
      <p:pic>
        <p:nvPicPr>
          <p:cNvPr id="3" name="le badminton">
            <a:hlinkClick r:id="" action="ppaction://media"/>
            <a:extLst>
              <a:ext uri="{FF2B5EF4-FFF2-40B4-BE49-F238E27FC236}">
                <a16:creationId xmlns:a16="http://schemas.microsoft.com/office/drawing/2014/main" id="{5ED63D42-E511-4C3A-B953-FDB96A865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77814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4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7C506E5-0FD1-4655-8436-E5CC914B2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billard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D794A671-887D-4CA5-A321-01490EF9B57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43075"/>
            <a:ext cx="6677025" cy="4926013"/>
          </a:xfrm>
          <a:noFill/>
        </p:spPr>
      </p:pic>
      <p:pic>
        <p:nvPicPr>
          <p:cNvPr id="3" name="le billard">
            <a:hlinkClick r:id="" action="ppaction://media"/>
            <a:extLst>
              <a:ext uri="{FF2B5EF4-FFF2-40B4-BE49-F238E27FC236}">
                <a16:creationId xmlns:a16="http://schemas.microsoft.com/office/drawing/2014/main" id="{1B04E9F0-2D7F-419E-B621-44DAB0E37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88640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4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CB8ED54-CB00-48EA-BACA-5E40A6CC4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tennis</a:t>
            </a:r>
          </a:p>
        </p:txBody>
      </p:sp>
      <p:pic>
        <p:nvPicPr>
          <p:cNvPr id="62467" name="Picture 3" descr="j0154884">
            <a:extLst>
              <a:ext uri="{FF2B5EF4-FFF2-40B4-BE49-F238E27FC236}">
                <a16:creationId xmlns:a16="http://schemas.microsoft.com/office/drawing/2014/main" id="{D46B1932-9D61-4F23-8492-12211408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01775"/>
            <a:ext cx="571341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e tennis">
            <a:hlinkClick r:id="" action="ppaction://media"/>
            <a:extLst>
              <a:ext uri="{FF2B5EF4-FFF2-40B4-BE49-F238E27FC236}">
                <a16:creationId xmlns:a16="http://schemas.microsoft.com/office/drawing/2014/main" id="{9D6D6702-EC37-40C4-AA23-71D4AFFA3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74638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46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7E01893-0AE3-4708-841A-0D995365A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 err="1"/>
              <a:t>l’</a:t>
            </a:r>
            <a:r>
              <a:rPr lang="en-GB" altLang="en-US" dirty="0" err="1">
                <a:cs typeface="Times New Roman" panose="02020603050405020304" pitchFamily="18" charset="0"/>
              </a:rPr>
              <a:t>é</a:t>
            </a:r>
            <a:r>
              <a:rPr lang="en-GB" altLang="en-US" dirty="0" err="1"/>
              <a:t>quitation</a:t>
            </a:r>
            <a:endParaRPr lang="en-GB" altLang="en-US" dirty="0"/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556736FE-4A27-4AB0-AC4D-5D2DBDAD592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900" y="1600200"/>
            <a:ext cx="5918200" cy="4525963"/>
          </a:xfrm>
          <a:noFill/>
        </p:spPr>
      </p:pic>
      <p:pic>
        <p:nvPicPr>
          <p:cNvPr id="3" name="l'equitation">
            <a:hlinkClick r:id="" action="ppaction://media"/>
            <a:extLst>
              <a:ext uri="{FF2B5EF4-FFF2-40B4-BE49-F238E27FC236}">
                <a16:creationId xmlns:a16="http://schemas.microsoft.com/office/drawing/2014/main" id="{C1195509-4110-4E32-8CC5-1D9E478F3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88640"/>
            <a:ext cx="1016496" cy="101649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AA943BC-E16A-4F11-9F05-64820B0B4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076"/>
            <a:ext cx="8569326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Next we have the </a:t>
            </a:r>
            <a:r>
              <a:rPr lang="en-GB" altLang="en-US" sz="2800" b="1" kern="0" dirty="0">
                <a:solidFill>
                  <a:srgbClr val="FF0000"/>
                </a:solidFill>
              </a:rPr>
              <a:t>L’</a:t>
            </a:r>
            <a:r>
              <a:rPr lang="en-GB" altLang="en-US" sz="2800" kern="0" dirty="0">
                <a:solidFill>
                  <a:srgbClr val="0000FF"/>
                </a:solidFill>
              </a:rPr>
              <a:t> (vowel/h) words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490" grpId="0" autoUpdateAnimBg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7E250B1D-8670-46D3-9C2C-D64BA6D24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l’athl</a:t>
            </a:r>
            <a:r>
              <a:rPr lang="en-GB" altLang="en-US">
                <a:cs typeface="Times New Roman" panose="02020603050405020304" pitchFamily="18" charset="0"/>
              </a:rPr>
              <a:t>é</a:t>
            </a:r>
            <a:r>
              <a:rPr lang="en-GB" altLang="en-US"/>
              <a:t>tisme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C6ED01C0-05AC-4BE9-A6F2-C35798227DA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0813" cy="4525963"/>
          </a:xfrm>
          <a:noFill/>
        </p:spPr>
      </p:pic>
      <p:pic>
        <p:nvPicPr>
          <p:cNvPr id="3" name="l'athletisme">
            <a:hlinkClick r:id="" action="ppaction://media"/>
            <a:extLst>
              <a:ext uri="{FF2B5EF4-FFF2-40B4-BE49-F238E27FC236}">
                <a16:creationId xmlns:a16="http://schemas.microsoft.com/office/drawing/2014/main" id="{23550D68-2A51-4BC9-BB21-65EA19EED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60648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5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B5C69B8-3CEB-45AB-8201-AF4A6D48F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3184" y="822766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/>
              <a:t>le basket</a:t>
            </a:r>
          </a:p>
        </p:txBody>
      </p:sp>
      <p:pic>
        <p:nvPicPr>
          <p:cNvPr id="47107" name="Picture 3" descr="j0354656">
            <a:extLst>
              <a:ext uri="{FF2B5EF4-FFF2-40B4-BE49-F238E27FC236}">
                <a16:creationId xmlns:a16="http://schemas.microsoft.com/office/drawing/2014/main" id="{45D4E70A-2B42-4D85-9285-56AF87DC79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26609"/>
            <a:ext cx="3888209" cy="38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2D4C96C-4192-436D-965D-13E1223A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076"/>
            <a:ext cx="8569326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Let’s start by revising the words for the sports</a:t>
            </a:r>
          </a:p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- Starting with the </a:t>
            </a:r>
            <a:r>
              <a:rPr lang="en-GB" altLang="en-US" sz="2800" b="1" kern="0" dirty="0">
                <a:solidFill>
                  <a:srgbClr val="FF0000"/>
                </a:solidFill>
              </a:rPr>
              <a:t>LE</a:t>
            </a:r>
            <a:r>
              <a:rPr lang="en-GB" altLang="en-US" sz="2800" kern="0" dirty="0">
                <a:solidFill>
                  <a:srgbClr val="0000FF"/>
                </a:solidFill>
              </a:rPr>
              <a:t> (masculine) words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E76B737-DBAE-4AD7-9A1B-97A9E4C13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949950"/>
            <a:ext cx="85693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000" kern="0" dirty="0">
                <a:solidFill>
                  <a:srgbClr val="0000FF"/>
                </a:solidFill>
              </a:rPr>
              <a:t>Remember to repeat each word after you hear it –</a:t>
            </a:r>
          </a:p>
          <a:p>
            <a:pPr eaLnBrk="1" hangingPunct="1">
              <a:defRPr/>
            </a:pPr>
            <a:r>
              <a:rPr lang="en-GB" altLang="en-US" sz="2000" kern="0" dirty="0">
                <a:solidFill>
                  <a:srgbClr val="0000FF"/>
                </a:solidFill>
                <a:sym typeface="Wingdings" panose="05000000000000000000" pitchFamily="2" charset="2"/>
              </a:rPr>
              <a:t>You can click on the sound symbol         if you want to hear it again </a:t>
            </a:r>
            <a:endParaRPr lang="en-GB" altLang="en-US" sz="2000" kern="0" dirty="0">
              <a:solidFill>
                <a:srgbClr val="0000FF"/>
              </a:solidFill>
            </a:endParaRPr>
          </a:p>
        </p:txBody>
      </p:sp>
      <p:pic>
        <p:nvPicPr>
          <p:cNvPr id="3" name="le basket">
            <a:hlinkClick r:id="" action="ppaction://media"/>
            <a:extLst>
              <a:ext uri="{FF2B5EF4-FFF2-40B4-BE49-F238E27FC236}">
                <a16:creationId xmlns:a16="http://schemas.microsoft.com/office/drawing/2014/main" id="{2F717C3F-EDD1-437C-936A-79AEBAC3D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9520" y="671080"/>
            <a:ext cx="669688" cy="669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689659-3EB2-4125-8E15-1A40D91A1A76}"/>
              </a:ext>
            </a:extLst>
          </p:cNvPr>
          <p:cNvSpPr txBox="1"/>
          <p:nvPr/>
        </p:nvSpPr>
        <p:spPr>
          <a:xfrm rot="18968331">
            <a:off x="236454" y="2777285"/>
            <a:ext cx="2138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There are </a:t>
            </a:r>
            <a:r>
              <a:rPr lang="en-GB" sz="2000" b="1" dirty="0">
                <a:solidFill>
                  <a:srgbClr val="FF0000"/>
                </a:solidFill>
              </a:rPr>
              <a:t>21</a:t>
            </a:r>
            <a:r>
              <a:rPr lang="en-GB" sz="2000" dirty="0"/>
              <a:t> in total so just keep on clicking through them.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5C842-F6C1-4893-9032-E767E2E81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057" y="6307315"/>
            <a:ext cx="423685" cy="423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7106" grpId="0" autoUpdateAnimBg="0"/>
      <p:bldP spid="5" grpId="0"/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B1AB283-2CED-4D78-A2A0-A08768D1D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863" y="87964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/>
              <a:t>la </a:t>
            </a:r>
            <a:r>
              <a:rPr lang="en-GB" altLang="en-US" dirty="0" err="1"/>
              <a:t>gymnastique</a:t>
            </a:r>
            <a:endParaRPr lang="en-GB" altLang="en-US" dirty="0"/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BAB881E4-5A7C-4258-BD75-D17EACC2196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598487"/>
            <a:ext cx="3619500" cy="5661026"/>
          </a:xfrm>
          <a:noFill/>
        </p:spPr>
      </p:pic>
      <p:pic>
        <p:nvPicPr>
          <p:cNvPr id="3" name="la gymnastique">
            <a:hlinkClick r:id="" action="ppaction://media"/>
            <a:extLst>
              <a:ext uri="{FF2B5EF4-FFF2-40B4-BE49-F238E27FC236}">
                <a16:creationId xmlns:a16="http://schemas.microsoft.com/office/drawing/2014/main" id="{C32D1BAC-C596-4F6C-AA41-70403789F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88640"/>
            <a:ext cx="944488" cy="94448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A701B4E-E568-4697-91A2-C5C84B2CC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076"/>
            <a:ext cx="8569326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Now we have the </a:t>
            </a:r>
            <a:r>
              <a:rPr lang="en-GB" altLang="en-US" sz="2800" b="1" kern="0" dirty="0">
                <a:solidFill>
                  <a:srgbClr val="FF0000"/>
                </a:solidFill>
              </a:rPr>
              <a:t>LA</a:t>
            </a:r>
            <a:r>
              <a:rPr lang="en-GB" altLang="en-US" sz="2800" kern="0" dirty="0">
                <a:solidFill>
                  <a:srgbClr val="0000FF"/>
                </a:solidFill>
              </a:rPr>
              <a:t> (feminine) words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5538" grpId="0" autoUpdateAnimBg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D1BDAC3-5E03-46D5-9DEA-FD6D576D2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la natation</a:t>
            </a:r>
          </a:p>
        </p:txBody>
      </p:sp>
      <p:pic>
        <p:nvPicPr>
          <p:cNvPr id="66563" name="Picture 3" descr="j0212971">
            <a:extLst>
              <a:ext uri="{FF2B5EF4-FFF2-40B4-BE49-F238E27FC236}">
                <a16:creationId xmlns:a16="http://schemas.microsoft.com/office/drawing/2014/main" id="{030976D0-BFB2-4B62-83BD-2FF1887B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5593"/>
            <a:ext cx="861695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a natation">
            <a:hlinkClick r:id="" action="ppaction://media"/>
            <a:extLst>
              <a:ext uri="{FF2B5EF4-FFF2-40B4-BE49-F238E27FC236}">
                <a16:creationId xmlns:a16="http://schemas.microsoft.com/office/drawing/2014/main" id="{47529636-F4C8-40E6-A7CD-148DF3C72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437" y="298780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656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3A610A8-546B-428D-91B8-AF0D32754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la danse</a:t>
            </a:r>
          </a:p>
        </p:txBody>
      </p:sp>
      <p:pic>
        <p:nvPicPr>
          <p:cNvPr id="23555" name="Picture 3" descr="j0078766">
            <a:extLst>
              <a:ext uri="{FF2B5EF4-FFF2-40B4-BE49-F238E27FC236}">
                <a16:creationId xmlns:a16="http://schemas.microsoft.com/office/drawing/2014/main" id="{645C97C1-7300-4152-BF78-30BA2E2F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643063"/>
            <a:ext cx="496887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a danse">
            <a:hlinkClick r:id="" action="ppaction://media"/>
            <a:extLst>
              <a:ext uri="{FF2B5EF4-FFF2-40B4-BE49-F238E27FC236}">
                <a16:creationId xmlns:a16="http://schemas.microsoft.com/office/drawing/2014/main" id="{E7A9E0F6-B3BF-4A78-9A4A-607963E73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88640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758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E03AB99-E47C-4DD9-9D1B-2FC82482DE3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kern="0" dirty="0"/>
              <a:t>Now you have revised the words for different sports, </a:t>
            </a:r>
          </a:p>
          <a:p>
            <a:pPr eaLnBrk="1" hangingPunct="1">
              <a:defRPr/>
            </a:pPr>
            <a:r>
              <a:rPr lang="en-GB" altLang="en-US" kern="0" dirty="0"/>
              <a:t>you can start to say whether you like them…    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6E057A-5112-4276-B516-F812CAC8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0575"/>
            <a:ext cx="24669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939CD2-B48C-42F0-BF2C-954DAC547C4C}"/>
              </a:ext>
            </a:extLst>
          </p:cNvPr>
          <p:cNvSpPr/>
          <p:nvPr/>
        </p:nvSpPr>
        <p:spPr>
          <a:xfrm>
            <a:off x="3851275" y="2997200"/>
            <a:ext cx="250825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400" kern="0" dirty="0"/>
              <a:t>….or not!</a:t>
            </a:r>
            <a:endParaRPr lang="en-GB" sz="4400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89D17D-802A-4E96-9C13-870CCF9AC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209925"/>
            <a:ext cx="24669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9A30B750-00EF-45A8-8CD1-24019F4A1BC8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5345113"/>
            <a:ext cx="8686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 dirty="0">
                <a:solidFill>
                  <a:srgbClr val="0000FF"/>
                </a:solidFill>
              </a:rPr>
              <a:t>First, let’s learn how to say </a:t>
            </a:r>
          </a:p>
          <a:p>
            <a:pPr eaLnBrk="1" hangingPunct="1">
              <a:defRPr/>
            </a:pPr>
            <a:r>
              <a:rPr lang="en-GB" altLang="en-US" sz="4000" kern="0" dirty="0">
                <a:solidFill>
                  <a:srgbClr val="0000FF"/>
                </a:solidFill>
              </a:rPr>
              <a:t>“I love” / “I like” / “I don’t like” / “I hate”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1B5A8CE-0CE8-4E4E-B0B7-B0FB68EE41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9600"/>
              <a:t>J’adore</a:t>
            </a:r>
          </a:p>
        </p:txBody>
      </p:sp>
      <p:pic>
        <p:nvPicPr>
          <p:cNvPr id="27651" name="Picture 3" descr="j0092555">
            <a:extLst>
              <a:ext uri="{FF2B5EF4-FFF2-40B4-BE49-F238E27FC236}">
                <a16:creationId xmlns:a16="http://schemas.microsoft.com/office/drawing/2014/main" id="{09111440-8B9D-478F-B3F4-D22B7F1F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61722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95403E-F407-4501-8952-7AA49E62CBB1}"/>
              </a:ext>
            </a:extLst>
          </p:cNvPr>
          <p:cNvSpPr/>
          <p:nvPr/>
        </p:nvSpPr>
        <p:spPr>
          <a:xfrm>
            <a:off x="7054850" y="5229225"/>
            <a:ext cx="1925638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love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'adore">
            <a:hlinkClick r:id="" action="ppaction://media"/>
            <a:extLst>
              <a:ext uri="{FF2B5EF4-FFF2-40B4-BE49-F238E27FC236}">
                <a16:creationId xmlns:a16="http://schemas.microsoft.com/office/drawing/2014/main" id="{DB24CE75-ED1F-4A27-9BE9-0FBD9FFB5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6000" y="201725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4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506D09B-F4B1-483F-8679-5E98D678B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2"/>
                </a:solidFill>
              </a:rPr>
              <a:t>J’aime</a:t>
            </a:r>
          </a:p>
        </p:txBody>
      </p:sp>
      <p:sp>
        <p:nvSpPr>
          <p:cNvPr id="28675" name="AutoShape 3">
            <a:extLst>
              <a:ext uri="{FF2B5EF4-FFF2-40B4-BE49-F238E27FC236}">
                <a16:creationId xmlns:a16="http://schemas.microsoft.com/office/drawing/2014/main" id="{84E95F08-CAD1-48D4-814A-392ECFA63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060575"/>
            <a:ext cx="3816350" cy="38163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5FB78B-4204-4E9F-87AF-03D82EEBCC84}"/>
              </a:ext>
            </a:extLst>
          </p:cNvPr>
          <p:cNvSpPr/>
          <p:nvPr/>
        </p:nvSpPr>
        <p:spPr>
          <a:xfrm>
            <a:off x="7054850" y="5229225"/>
            <a:ext cx="1806575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like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'aime">
            <a:hlinkClick r:id="" action="ppaction://media"/>
            <a:extLst>
              <a:ext uri="{FF2B5EF4-FFF2-40B4-BE49-F238E27FC236}">
                <a16:creationId xmlns:a16="http://schemas.microsoft.com/office/drawing/2014/main" id="{1E9C7E3E-5BB7-4941-A457-666978361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4917" y="188640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98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5158CF8-48DA-47DD-B7D6-A6E4B4B4F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260350"/>
            <a:ext cx="7270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0">
                <a:solidFill>
                  <a:schemeClr val="tx2"/>
                </a:solidFill>
              </a:rPr>
              <a:t>Je n’aime pas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94D651-0646-4B3F-9717-BDC8B1A87329}"/>
              </a:ext>
            </a:extLst>
          </p:cNvPr>
          <p:cNvSpPr/>
          <p:nvPr/>
        </p:nvSpPr>
        <p:spPr>
          <a:xfrm>
            <a:off x="5411788" y="5892800"/>
            <a:ext cx="3513137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don’t like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e n'aime pas">
            <a:hlinkClick r:id="" action="ppaction://media"/>
            <a:extLst>
              <a:ext uri="{FF2B5EF4-FFF2-40B4-BE49-F238E27FC236}">
                <a16:creationId xmlns:a16="http://schemas.microsoft.com/office/drawing/2014/main" id="{241131E5-4904-42BC-9E6C-CE78D991D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2737" y="332656"/>
            <a:ext cx="992188" cy="992188"/>
          </a:xfrm>
          <a:prstGeom prst="rect">
            <a:avLst/>
          </a:prstGeom>
        </p:spPr>
      </p:pic>
      <p:sp>
        <p:nvSpPr>
          <p:cNvPr id="6" name="AutoShape 3">
            <a:extLst>
              <a:ext uri="{FF2B5EF4-FFF2-40B4-BE49-F238E27FC236}">
                <a16:creationId xmlns:a16="http://schemas.microsoft.com/office/drawing/2014/main" id="{63D6C0C2-A8B0-4568-8EFF-D7D43AA2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1927944"/>
            <a:ext cx="3816350" cy="3816350"/>
          </a:xfrm>
          <a:prstGeom prst="smileyFace">
            <a:avLst>
              <a:gd name="adj" fmla="val -4653"/>
            </a:avLst>
          </a:prstGeom>
          <a:solidFill>
            <a:srgbClr val="66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2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327FDA5-F6CA-426D-A24E-74E7F0330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2"/>
                </a:solidFill>
              </a:rPr>
              <a:t>Je d</a:t>
            </a:r>
            <a:r>
              <a:rPr lang="en-US" altLang="en-US" sz="9600">
                <a:solidFill>
                  <a:schemeClr val="tx2"/>
                </a:solidFill>
              </a:rPr>
              <a:t>éteste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33864-9C6A-4358-BA68-B25E09692973}"/>
              </a:ext>
            </a:extLst>
          </p:cNvPr>
          <p:cNvSpPr/>
          <p:nvPr/>
        </p:nvSpPr>
        <p:spPr>
          <a:xfrm>
            <a:off x="6851650" y="5842000"/>
            <a:ext cx="2120900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hate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e deteste">
            <a:hlinkClick r:id="" action="ppaction://media"/>
            <a:extLst>
              <a:ext uri="{FF2B5EF4-FFF2-40B4-BE49-F238E27FC236}">
                <a16:creationId xmlns:a16="http://schemas.microsoft.com/office/drawing/2014/main" id="{BA5D36D4-61F1-4CB0-B95C-BE3C2FC2B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956" y="221425"/>
            <a:ext cx="944488" cy="944488"/>
          </a:xfrm>
          <a:prstGeom prst="rect">
            <a:avLst/>
          </a:prstGeom>
        </p:spPr>
      </p:pic>
      <p:pic>
        <p:nvPicPr>
          <p:cNvPr id="6" name="Picture 3" descr="bd06942_">
            <a:extLst>
              <a:ext uri="{FF2B5EF4-FFF2-40B4-BE49-F238E27FC236}">
                <a16:creationId xmlns:a16="http://schemas.microsoft.com/office/drawing/2014/main" id="{BAF0E058-3AA9-4A9E-831F-3D605A13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80274"/>
            <a:ext cx="4032448" cy="416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6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7F79CD5-9AB6-4867-93FF-949DADB4B386}"/>
              </a:ext>
            </a:extLst>
          </p:cNvPr>
          <p:cNvGrpSpPr>
            <a:grpSpLocks/>
          </p:cNvGrpSpPr>
          <p:nvPr/>
        </p:nvGrpSpPr>
        <p:grpSpPr bwMode="auto">
          <a:xfrm>
            <a:off x="370949" y="819829"/>
            <a:ext cx="3773488" cy="865321"/>
            <a:chOff x="204" y="164"/>
            <a:chExt cx="2222" cy="782"/>
          </a:xfrm>
        </p:grpSpPr>
        <p:sp>
          <p:nvSpPr>
            <p:cNvPr id="31792" name="WordArt 3">
              <a:extLst>
                <a:ext uri="{FF2B5EF4-FFF2-40B4-BE49-F238E27FC236}">
                  <a16:creationId xmlns:a16="http://schemas.microsoft.com/office/drawing/2014/main" id="{EE9FFFF9-6C60-49C1-8AAF-D514195D85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4" y="210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pic>
          <p:nvPicPr>
            <p:cNvPr id="31793" name="Picture 4" descr="j0092555">
              <a:extLst>
                <a:ext uri="{FF2B5EF4-FFF2-40B4-BE49-F238E27FC236}">
                  <a16:creationId xmlns:a16="http://schemas.microsoft.com/office/drawing/2014/main" id="{BD033519-A328-4C8F-A13E-CBDC22616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64"/>
              <a:ext cx="998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4" name="Picture 5" descr="j0079251">
              <a:extLst>
                <a:ext uri="{FF2B5EF4-FFF2-40B4-BE49-F238E27FC236}">
                  <a16:creationId xmlns:a16="http://schemas.microsoft.com/office/drawing/2014/main" id="{C904EEF5-AEE9-46CA-AAE2-C6A09741B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" y="164"/>
              <a:ext cx="791" cy="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64F7AC06-FA65-4F05-84AF-E7D515C3CC81}"/>
              </a:ext>
            </a:extLst>
          </p:cNvPr>
          <p:cNvGrpSpPr>
            <a:grpSpLocks/>
          </p:cNvGrpSpPr>
          <p:nvPr/>
        </p:nvGrpSpPr>
        <p:grpSpPr bwMode="auto">
          <a:xfrm>
            <a:off x="4792244" y="849324"/>
            <a:ext cx="1948210" cy="822096"/>
            <a:chOff x="3061" y="210"/>
            <a:chExt cx="1135" cy="634"/>
          </a:xfrm>
        </p:grpSpPr>
        <p:sp>
          <p:nvSpPr>
            <p:cNvPr id="31790" name="WordArt 7">
              <a:extLst>
                <a:ext uri="{FF2B5EF4-FFF2-40B4-BE49-F238E27FC236}">
                  <a16:creationId xmlns:a16="http://schemas.microsoft.com/office/drawing/2014/main" id="{6EEBEF70-24A7-4264-99FF-39436EB579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210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31791" name="AutoShape 8">
              <a:extLst>
                <a:ext uri="{FF2B5EF4-FFF2-40B4-BE49-F238E27FC236}">
                  <a16:creationId xmlns:a16="http://schemas.microsoft.com/office/drawing/2014/main" id="{21875609-243F-4C60-9D5C-4CAC762C6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300"/>
              <a:ext cx="681" cy="544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B9811425-BE00-4781-A0FE-4E9CB8142F86}"/>
              </a:ext>
            </a:extLst>
          </p:cNvPr>
          <p:cNvGrpSpPr>
            <a:grpSpLocks/>
          </p:cNvGrpSpPr>
          <p:nvPr/>
        </p:nvGrpSpPr>
        <p:grpSpPr bwMode="auto">
          <a:xfrm>
            <a:off x="360053" y="2209667"/>
            <a:ext cx="3923915" cy="672002"/>
            <a:chOff x="239" y="1253"/>
            <a:chExt cx="2342" cy="531"/>
          </a:xfrm>
        </p:grpSpPr>
        <p:sp>
          <p:nvSpPr>
            <p:cNvPr id="31787" name="WordArt 11">
              <a:extLst>
                <a:ext uri="{FF2B5EF4-FFF2-40B4-BE49-F238E27FC236}">
                  <a16:creationId xmlns:a16="http://schemas.microsoft.com/office/drawing/2014/main" id="{445E725E-2F37-411C-969B-6070BA7D3D8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9" y="1253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pic>
          <p:nvPicPr>
            <p:cNvPr id="31789" name="Picture 13" descr="SL00386_">
              <a:extLst>
                <a:ext uri="{FF2B5EF4-FFF2-40B4-BE49-F238E27FC236}">
                  <a16:creationId xmlns:a16="http://schemas.microsoft.com/office/drawing/2014/main" id="{C6D09791-DB0D-4BE3-AC90-BBFE44249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298"/>
              <a:ext cx="1152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CBB0C22B-25AD-4BB7-BD74-063944EEDD96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1948379"/>
            <a:ext cx="3600524" cy="988496"/>
            <a:chOff x="3016" y="1117"/>
            <a:chExt cx="2174" cy="733"/>
          </a:xfrm>
        </p:grpSpPr>
        <p:sp>
          <p:nvSpPr>
            <p:cNvPr id="31784" name="WordArt 15">
              <a:extLst>
                <a:ext uri="{FF2B5EF4-FFF2-40B4-BE49-F238E27FC236}">
                  <a16:creationId xmlns:a16="http://schemas.microsoft.com/office/drawing/2014/main" id="{908B1A79-3CCF-4D33-B3C3-D99D8D99D2D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16" y="1253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pic>
          <p:nvPicPr>
            <p:cNvPr id="31786" name="Picture 17" descr="j0078700">
              <a:extLst>
                <a:ext uri="{FF2B5EF4-FFF2-40B4-BE49-F238E27FC236}">
                  <a16:creationId xmlns:a16="http://schemas.microsoft.com/office/drawing/2014/main" id="{13C57C3F-1EF0-4DFD-BE30-12965A974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117"/>
              <a:ext cx="858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959491E7-21BC-4990-A525-230C338BDA77}"/>
              </a:ext>
            </a:extLst>
          </p:cNvPr>
          <p:cNvGrpSpPr>
            <a:grpSpLocks/>
          </p:cNvGrpSpPr>
          <p:nvPr/>
        </p:nvGrpSpPr>
        <p:grpSpPr bwMode="auto">
          <a:xfrm>
            <a:off x="436563" y="3889375"/>
            <a:ext cx="3494087" cy="1233488"/>
            <a:chOff x="249" y="2160"/>
            <a:chExt cx="2201" cy="821"/>
          </a:xfrm>
        </p:grpSpPr>
        <p:sp>
          <p:nvSpPr>
            <p:cNvPr id="31781" name="WordArt 19">
              <a:extLst>
                <a:ext uri="{FF2B5EF4-FFF2-40B4-BE49-F238E27FC236}">
                  <a16:creationId xmlns:a16="http://schemas.microsoft.com/office/drawing/2014/main" id="{0174B518-E6FB-4297-AB2B-5EF7637C40B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2296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  <p:sp>
          <p:nvSpPr>
            <p:cNvPr id="31782" name="WordArt 20">
              <a:extLst>
                <a:ext uri="{FF2B5EF4-FFF2-40B4-BE49-F238E27FC236}">
                  <a16:creationId xmlns:a16="http://schemas.microsoft.com/office/drawing/2014/main" id="{C077F426-4D9C-4EC2-969C-580CD29AC4B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251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  <p:pic>
          <p:nvPicPr>
            <p:cNvPr id="31783" name="Picture 21" descr="HH01336_">
              <a:extLst>
                <a:ext uri="{FF2B5EF4-FFF2-40B4-BE49-F238E27FC236}">
                  <a16:creationId xmlns:a16="http://schemas.microsoft.com/office/drawing/2014/main" id="{E518ED75-4505-46AE-B29B-BF8C5D4C3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2160"/>
              <a:ext cx="976" cy="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id="{F9EB7500-8736-4DBB-8D8F-EE5CABA3F5B4}"/>
              </a:ext>
            </a:extLst>
          </p:cNvPr>
          <p:cNvGrpSpPr>
            <a:grpSpLocks/>
          </p:cNvGrpSpPr>
          <p:nvPr/>
        </p:nvGrpSpPr>
        <p:grpSpPr bwMode="auto">
          <a:xfrm>
            <a:off x="4887913" y="3817938"/>
            <a:ext cx="3673475" cy="1109662"/>
            <a:chOff x="3061" y="2115"/>
            <a:chExt cx="2314" cy="738"/>
          </a:xfrm>
        </p:grpSpPr>
        <p:sp>
          <p:nvSpPr>
            <p:cNvPr id="31778" name="WordArt 23">
              <a:extLst>
                <a:ext uri="{FF2B5EF4-FFF2-40B4-BE49-F238E27FC236}">
                  <a16:creationId xmlns:a16="http://schemas.microsoft.com/office/drawing/2014/main" id="{66AFD170-C34A-47A1-BC05-9D647FE99FF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2273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31779" name="WordArt 24">
              <a:extLst>
                <a:ext uri="{FF2B5EF4-FFF2-40B4-BE49-F238E27FC236}">
                  <a16:creationId xmlns:a16="http://schemas.microsoft.com/office/drawing/2014/main" id="{F9DC0909-7218-4664-A19B-D9D870EDB84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06" y="2273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  <p:pic>
          <p:nvPicPr>
            <p:cNvPr id="31780" name="Picture 25" descr="TR00552_">
              <a:extLst>
                <a:ext uri="{FF2B5EF4-FFF2-40B4-BE49-F238E27FC236}">
                  <a16:creationId xmlns:a16="http://schemas.microsoft.com/office/drawing/2014/main" id="{925C6BB5-D6FF-4DA8-9CD2-0298D8CA2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115"/>
              <a:ext cx="1134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2448A9A6-59EC-40C2-A450-F42B167198DC}"/>
              </a:ext>
            </a:extLst>
          </p:cNvPr>
          <p:cNvGrpSpPr>
            <a:grpSpLocks/>
          </p:cNvGrpSpPr>
          <p:nvPr/>
        </p:nvGrpSpPr>
        <p:grpSpPr bwMode="auto">
          <a:xfrm>
            <a:off x="458788" y="5360988"/>
            <a:ext cx="3365500" cy="1352550"/>
            <a:chOff x="295" y="3158"/>
            <a:chExt cx="2120" cy="900"/>
          </a:xfrm>
        </p:grpSpPr>
        <p:sp>
          <p:nvSpPr>
            <p:cNvPr id="31775" name="WordArt 27">
              <a:extLst>
                <a:ext uri="{FF2B5EF4-FFF2-40B4-BE49-F238E27FC236}">
                  <a16:creationId xmlns:a16="http://schemas.microsoft.com/office/drawing/2014/main" id="{5973B7DB-8B46-4ED2-8CBA-393C84852BB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5" y="3385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31776" name="WordArt 28">
              <a:extLst>
                <a:ext uri="{FF2B5EF4-FFF2-40B4-BE49-F238E27FC236}">
                  <a16:creationId xmlns:a16="http://schemas.microsoft.com/office/drawing/2014/main" id="{FAC763AB-1170-4E17-8B11-D586C4D1C2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48" y="3339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  <p:pic>
          <p:nvPicPr>
            <p:cNvPr id="31777" name="Picture 29" descr="SL00712_">
              <a:extLst>
                <a:ext uri="{FF2B5EF4-FFF2-40B4-BE49-F238E27FC236}">
                  <a16:creationId xmlns:a16="http://schemas.microsoft.com/office/drawing/2014/main" id="{BE8A5FB1-7912-4E05-A105-7433A5E04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158"/>
              <a:ext cx="1032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30">
            <a:extLst>
              <a:ext uri="{FF2B5EF4-FFF2-40B4-BE49-F238E27FC236}">
                <a16:creationId xmlns:a16="http://schemas.microsoft.com/office/drawing/2014/main" id="{3FCFFFD3-EA9C-405A-99A9-D83812A440FF}"/>
              </a:ext>
            </a:extLst>
          </p:cNvPr>
          <p:cNvGrpSpPr>
            <a:grpSpLocks/>
          </p:cNvGrpSpPr>
          <p:nvPr/>
        </p:nvGrpSpPr>
        <p:grpSpPr bwMode="auto">
          <a:xfrm>
            <a:off x="4989513" y="5761038"/>
            <a:ext cx="1514475" cy="681037"/>
            <a:chOff x="3061" y="3339"/>
            <a:chExt cx="954" cy="453"/>
          </a:xfrm>
        </p:grpSpPr>
        <p:sp>
          <p:nvSpPr>
            <p:cNvPr id="31773" name="WordArt 31">
              <a:extLst>
                <a:ext uri="{FF2B5EF4-FFF2-40B4-BE49-F238E27FC236}">
                  <a16:creationId xmlns:a16="http://schemas.microsoft.com/office/drawing/2014/main" id="{47939C4C-F0E9-49EF-A118-889D3422818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3339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31774" name="WordArt 32">
              <a:extLst>
                <a:ext uri="{FF2B5EF4-FFF2-40B4-BE49-F238E27FC236}">
                  <a16:creationId xmlns:a16="http://schemas.microsoft.com/office/drawing/2014/main" id="{E347D86D-615D-4282-833E-87EE1221564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06" y="3339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6D4AC2A-8524-4D6A-889D-08139031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81" y="1678336"/>
            <a:ext cx="261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/>
              <a:t>J’adore</a:t>
            </a:r>
            <a:r>
              <a:rPr lang="en-GB" altLang="en-US" sz="2400" b="1" dirty="0"/>
              <a:t> le tennis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957136-F914-41BE-A03A-109D26C35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1532019"/>
            <a:ext cx="3141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/>
              <a:t>J’aime</a:t>
            </a:r>
            <a:r>
              <a:rPr lang="en-GB" altLang="en-US" sz="2400" b="1" dirty="0"/>
              <a:t> le badminton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4EB539-99A8-409A-82EB-CEA0803D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933700"/>
            <a:ext cx="3551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Je n’aime pas le billard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DC969D-28B0-4F71-8236-F81BA1D69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2916238"/>
            <a:ext cx="2681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Je déteste le golf</a:t>
            </a:r>
          </a:p>
        </p:txBody>
      </p:sp>
      <p:pic>
        <p:nvPicPr>
          <p:cNvPr id="38" name="Picture 4" descr="SL00417_">
            <a:extLst>
              <a:ext uri="{FF2B5EF4-FFF2-40B4-BE49-F238E27FC236}">
                <a16:creationId xmlns:a16="http://schemas.microsoft.com/office/drawing/2014/main" id="{2CBA0E6D-09FA-42D3-A9A3-9FDD2AC5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55" y="849324"/>
            <a:ext cx="608297" cy="7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36197F50-2DFB-4ECA-91F9-84034CA7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rcRect/>
          <a:stretch/>
        </p:blipFill>
        <p:spPr bwMode="auto">
          <a:xfrm>
            <a:off x="6724650" y="54006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45654-9BB4-44AA-9A1B-5AA5D3DDA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3387725"/>
            <a:ext cx="9064625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0000FF"/>
                </a:solidFill>
                <a:latin typeface="Comic Sans MS" panose="030F0702030302020204" pitchFamily="66" charset="0"/>
              </a:rPr>
              <a:t>Try to say whether you like / love /dislike / hate the following sports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05D449-79B6-487D-89B6-F27DAD68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4927600"/>
            <a:ext cx="1211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skate)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CC6ACCC-7D59-4574-B674-51C3C5AD1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638" y="4883150"/>
            <a:ext cx="168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ping-pong)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0D238F1-5234-4C64-B40A-58341C85A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64881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basket)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A5219A8-0297-4BA6-AE39-8ED098814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6453188"/>
            <a:ext cx="1236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rugby)</a:t>
            </a:r>
          </a:p>
        </p:txBody>
      </p:sp>
      <p:grpSp>
        <p:nvGrpSpPr>
          <p:cNvPr id="81" name="Group 30">
            <a:extLst>
              <a:ext uri="{FF2B5EF4-FFF2-40B4-BE49-F238E27FC236}">
                <a16:creationId xmlns:a16="http://schemas.microsoft.com/office/drawing/2014/main" id="{315EC3BE-17BF-4CA8-9DBC-DF3CE232FA5B}"/>
              </a:ext>
            </a:extLst>
          </p:cNvPr>
          <p:cNvGrpSpPr>
            <a:grpSpLocks/>
          </p:cNvGrpSpPr>
          <p:nvPr/>
        </p:nvGrpSpPr>
        <p:grpSpPr bwMode="auto">
          <a:xfrm>
            <a:off x="4989513" y="5756275"/>
            <a:ext cx="1514475" cy="681038"/>
            <a:chOff x="3061" y="3339"/>
            <a:chExt cx="954" cy="453"/>
          </a:xfrm>
        </p:grpSpPr>
        <p:sp>
          <p:nvSpPr>
            <p:cNvPr id="31771" name="WordArt 31">
              <a:extLst>
                <a:ext uri="{FF2B5EF4-FFF2-40B4-BE49-F238E27FC236}">
                  <a16:creationId xmlns:a16="http://schemas.microsoft.com/office/drawing/2014/main" id="{2483FBDB-E480-4AA1-A63E-44ABA681171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3339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1772" name="WordArt 32">
              <a:extLst>
                <a:ext uri="{FF2B5EF4-FFF2-40B4-BE49-F238E27FC236}">
                  <a16:creationId xmlns:a16="http://schemas.microsoft.com/office/drawing/2014/main" id="{7BF7F0A7-6196-4C90-B40D-DDFCFA0541C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06" y="3339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A114B3A-1120-4DEF-9BA2-F446DF08D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16"/>
            <a:ext cx="9144000" cy="70788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Now let’s try some full sentences.</a:t>
            </a:r>
          </a:p>
          <a:p>
            <a:pPr eaLnBrk="1" hangingPunct="1"/>
            <a:r>
              <a:rPr lang="en-GB" altLang="en-US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What do you think I am going to say for each of these??</a:t>
            </a:r>
          </a:p>
        </p:txBody>
      </p:sp>
      <p:pic>
        <p:nvPicPr>
          <p:cNvPr id="11" name="j'adore le tennis">
            <a:hlinkClick r:id="" action="ppaction://media"/>
            <a:extLst>
              <a:ext uri="{FF2B5EF4-FFF2-40B4-BE49-F238E27FC236}">
                <a16:creationId xmlns:a16="http://schemas.microsoft.com/office/drawing/2014/main" id="{D4EB7248-0E25-4743-9561-6F70A9427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6881" y="1714626"/>
            <a:ext cx="304800" cy="304800"/>
          </a:xfrm>
          <a:prstGeom prst="rect">
            <a:avLst/>
          </a:prstGeom>
        </p:spPr>
      </p:pic>
      <p:pic>
        <p:nvPicPr>
          <p:cNvPr id="18" name="j'aime le badminton">
            <a:hlinkClick r:id="" action="ppaction://media"/>
            <a:extLst>
              <a:ext uri="{FF2B5EF4-FFF2-40B4-BE49-F238E27FC236}">
                <a16:creationId xmlns:a16="http://schemas.microsoft.com/office/drawing/2014/main" id="{BC21E011-DB48-4CF3-9741-1D33ADF576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45492" y="1645688"/>
            <a:ext cx="304800" cy="304800"/>
          </a:xfrm>
          <a:prstGeom prst="rect">
            <a:avLst/>
          </a:prstGeom>
        </p:spPr>
      </p:pic>
      <p:pic>
        <p:nvPicPr>
          <p:cNvPr id="19" name="je n'aime pas le billard">
            <a:hlinkClick r:id="" action="ppaction://media"/>
            <a:extLst>
              <a:ext uri="{FF2B5EF4-FFF2-40B4-BE49-F238E27FC236}">
                <a16:creationId xmlns:a16="http://schemas.microsoft.com/office/drawing/2014/main" id="{C2C9C402-483A-4DA3-B052-36720A45C2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6563" y="2982157"/>
            <a:ext cx="304800" cy="304800"/>
          </a:xfrm>
          <a:prstGeom prst="rect">
            <a:avLst/>
          </a:prstGeom>
        </p:spPr>
      </p:pic>
      <p:pic>
        <p:nvPicPr>
          <p:cNvPr id="20" name="je deteste le golf">
            <a:hlinkClick r:id="" action="ppaction://media"/>
            <a:extLst>
              <a:ext uri="{FF2B5EF4-FFF2-40B4-BE49-F238E27FC236}">
                <a16:creationId xmlns:a16="http://schemas.microsoft.com/office/drawing/2014/main" id="{001767A7-4980-4B2F-B610-BD7B38B570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19663" y="2949059"/>
            <a:ext cx="304800" cy="304800"/>
          </a:xfrm>
          <a:prstGeom prst="rect">
            <a:avLst/>
          </a:prstGeom>
        </p:spPr>
      </p:pic>
      <p:pic>
        <p:nvPicPr>
          <p:cNvPr id="52" name="Picture 12" descr="bd06942_">
            <a:extLst>
              <a:ext uri="{FF2B5EF4-FFF2-40B4-BE49-F238E27FC236}">
                <a16:creationId xmlns:a16="http://schemas.microsoft.com/office/drawing/2014/main" id="{120AFF52-C17E-47AD-83D1-ACFE30C3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12" y="1984525"/>
            <a:ext cx="1249889" cy="9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16">
            <a:extLst>
              <a:ext uri="{FF2B5EF4-FFF2-40B4-BE49-F238E27FC236}">
                <a16:creationId xmlns:a16="http://schemas.microsoft.com/office/drawing/2014/main" id="{BF193552-7261-495D-9FB3-D91DAF44E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38" y="2107847"/>
            <a:ext cx="1276911" cy="795652"/>
          </a:xfrm>
          <a:prstGeom prst="smileyFace">
            <a:avLst>
              <a:gd name="adj" fmla="val -4653"/>
            </a:avLst>
          </a:prstGeom>
          <a:solidFill>
            <a:srgbClr val="66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8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35" grpId="0"/>
      <p:bldP spid="36" grpId="0"/>
      <p:bldP spid="37" grpId="0"/>
      <p:bldP spid="16" grpId="0" animBg="1"/>
      <p:bldP spid="17" grpId="0"/>
      <p:bldP spid="78" grpId="0"/>
      <p:bldP spid="79" grpId="0"/>
      <p:bldP spid="80" grpId="0"/>
      <p:bldP spid="89" grpId="0" animBg="1"/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hlinkClick r:id="rId2"/>
            <a:extLst>
              <a:ext uri="{FF2B5EF4-FFF2-40B4-BE49-F238E27FC236}">
                <a16:creationId xmlns:a16="http://schemas.microsoft.com/office/drawing/2014/main" id="{DE6C8EFA-799E-487E-8BA6-8DCB6945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2320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hlinkClick r:id="rId4"/>
            <a:extLst>
              <a:ext uri="{FF2B5EF4-FFF2-40B4-BE49-F238E27FC236}">
                <a16:creationId xmlns:a16="http://schemas.microsoft.com/office/drawing/2014/main" id="{2AAC5F56-3B7D-414D-AB97-8CAE9507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33375"/>
            <a:ext cx="228123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hlinkClick r:id="rId6"/>
            <a:extLst>
              <a:ext uri="{FF2B5EF4-FFF2-40B4-BE49-F238E27FC236}">
                <a16:creationId xmlns:a16="http://schemas.microsoft.com/office/drawing/2014/main" id="{78A0951C-9992-413F-95E4-E02FBD256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141663"/>
            <a:ext cx="2389187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1">
            <a:extLst>
              <a:ext uri="{FF2B5EF4-FFF2-40B4-BE49-F238E27FC236}">
                <a16:creationId xmlns:a16="http://schemas.microsoft.com/office/drawing/2014/main" id="{1BECD1E4-2741-4A58-890D-B76309E48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8" y="1268413"/>
            <a:ext cx="3432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200"/>
              <a:t>Zimflex.co.uk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25164-A9D1-45CC-BBDD-60A3D9A49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648200"/>
            <a:ext cx="28082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Click on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pictures to take you to the different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2C6735F-0651-44D2-8C05-6B3BC4C2B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le hockey</a:t>
            </a:r>
          </a:p>
        </p:txBody>
      </p:sp>
      <p:pic>
        <p:nvPicPr>
          <p:cNvPr id="48131" name="Picture 3" descr="j0199891">
            <a:extLst>
              <a:ext uri="{FF2B5EF4-FFF2-40B4-BE49-F238E27FC236}">
                <a16:creationId xmlns:a16="http://schemas.microsoft.com/office/drawing/2014/main" id="{C7B0968D-8FBD-408B-8322-71AE851C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71600"/>
            <a:ext cx="49688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e hockey 1">
            <a:hlinkClick r:id="" action="ppaction://media"/>
            <a:extLst>
              <a:ext uri="{FF2B5EF4-FFF2-40B4-BE49-F238E27FC236}">
                <a16:creationId xmlns:a16="http://schemas.microsoft.com/office/drawing/2014/main" id="{72D805E9-CBE9-48E6-923D-D93E15F11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03982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1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0BD8E4B-C1D1-4A6E-A5EC-7EC230688655}"/>
              </a:ext>
            </a:extLst>
          </p:cNvPr>
          <p:cNvSpPr txBox="1">
            <a:spLocks noChangeArrowheads="1"/>
          </p:cNvSpPr>
          <p:nvPr/>
        </p:nvSpPr>
        <p:spPr>
          <a:xfrm>
            <a:off x="34925" y="274638"/>
            <a:ext cx="89296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/>
              <a:t>Well done….Time to take a break now</a:t>
            </a:r>
            <a:r>
              <a:rPr lang="en-GB" altLang="en-US" ker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CD2E27-7778-495A-ADD5-683392CA916F}"/>
              </a:ext>
            </a:extLst>
          </p:cNvPr>
          <p:cNvSpPr txBox="1">
            <a:spLocks noChangeArrowheads="1"/>
          </p:cNvSpPr>
          <p:nvPr/>
        </p:nvSpPr>
        <p:spPr>
          <a:xfrm>
            <a:off x="-252413" y="3910013"/>
            <a:ext cx="93614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/>
              <a:t>Now : </a:t>
            </a:r>
            <a:r>
              <a:rPr lang="en-GB" altLang="en-US" sz="4000" kern="0">
                <a:solidFill>
                  <a:srgbClr val="0000FF"/>
                </a:solidFill>
              </a:rPr>
              <a:t>you should be able to say which sports you like           and dislike </a:t>
            </a:r>
            <a:r>
              <a:rPr lang="en-GB" altLang="en-US" ker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F6ACD1-EE31-422E-92D7-032788C5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608513"/>
            <a:ext cx="7921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2D821C-4A27-4AFE-89CC-173C243B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608513"/>
            <a:ext cx="8636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DF7607D-E462-4B60-B845-AB53D45B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38263"/>
            <a:ext cx="30607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16D5470-482C-458D-9FE2-0B2D3847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46163"/>
            <a:ext cx="270192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6E44D6E-D6AC-46C6-9FD3-CDCF2E98C45F}"/>
              </a:ext>
            </a:extLst>
          </p:cNvPr>
          <p:cNvSpPr txBox="1">
            <a:spLocks noChangeArrowheads="1"/>
          </p:cNvSpPr>
          <p:nvPr/>
        </p:nvSpPr>
        <p:spPr>
          <a:xfrm>
            <a:off x="-231775" y="5303838"/>
            <a:ext cx="93614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/>
              <a:t>Next : </a:t>
            </a:r>
            <a:r>
              <a:rPr lang="en-GB" altLang="en-US" sz="4000" kern="0">
                <a:solidFill>
                  <a:srgbClr val="0000FF"/>
                </a:solidFill>
              </a:rPr>
              <a:t>you will learn how to say which sports you DO        and PLAY </a:t>
            </a:r>
            <a:r>
              <a:rPr lang="en-GB" altLang="en-US" ker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8ABA5636-D813-461B-8727-4306181EC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 bwMode="auto">
          <a:xfrm>
            <a:off x="7956550" y="6008688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12B7331-E0C5-4BE5-8386-D760A99D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057900"/>
            <a:ext cx="8001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E03AB99-E47C-4DD9-9D1B-2FC82482DE39}"/>
              </a:ext>
            </a:extLst>
          </p:cNvPr>
          <p:cNvSpPr txBox="1">
            <a:spLocks noChangeArrowheads="1"/>
          </p:cNvSpPr>
          <p:nvPr/>
        </p:nvSpPr>
        <p:spPr>
          <a:xfrm>
            <a:off x="21288" y="43656"/>
            <a:ext cx="9011344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 dirty="0"/>
              <a:t>So….. now you can say what you think </a:t>
            </a:r>
          </a:p>
          <a:p>
            <a:pPr algn="l" eaLnBrk="1" hangingPunct="1">
              <a:defRPr/>
            </a:pPr>
            <a:r>
              <a:rPr lang="en-GB" altLang="en-US" sz="4000" kern="0" dirty="0"/>
              <a:t>of the different sports….</a:t>
            </a:r>
          </a:p>
          <a:p>
            <a:pPr eaLnBrk="1" hangingPunct="1">
              <a:defRPr/>
            </a:pPr>
            <a:r>
              <a:rPr lang="en-GB" altLang="en-US" sz="4000" kern="0" dirty="0"/>
              <a:t>e.g. </a:t>
            </a:r>
            <a:r>
              <a:rPr lang="en-GB" altLang="en-US" sz="4000" kern="0" dirty="0" err="1">
                <a:solidFill>
                  <a:srgbClr val="0000FF"/>
                </a:solidFill>
              </a:rPr>
              <a:t>j’adore</a:t>
            </a:r>
            <a:r>
              <a:rPr lang="en-GB" altLang="en-US" sz="4000" kern="0" dirty="0">
                <a:solidFill>
                  <a:srgbClr val="0000FF"/>
                </a:solidFill>
              </a:rPr>
              <a:t> le golf</a:t>
            </a:r>
          </a:p>
          <a:p>
            <a:pPr eaLnBrk="1" hangingPunct="1">
              <a:defRPr/>
            </a:pPr>
            <a:r>
              <a:rPr lang="en-GB" altLang="en-US" sz="4000" kern="0" dirty="0"/>
              <a:t>or</a:t>
            </a:r>
          </a:p>
          <a:p>
            <a:pPr eaLnBrk="1" hangingPunct="1">
              <a:defRPr/>
            </a:pPr>
            <a:r>
              <a:rPr lang="en-GB" altLang="en-US" sz="4000" kern="0" dirty="0">
                <a:solidFill>
                  <a:srgbClr val="0000FF"/>
                </a:solidFill>
              </a:rPr>
              <a:t>je </a:t>
            </a:r>
            <a:r>
              <a:rPr lang="en-GB" altLang="en-US" sz="4000" kern="0" dirty="0" err="1">
                <a:solidFill>
                  <a:srgbClr val="0000FF"/>
                </a:solidFill>
              </a:rPr>
              <a:t>n’aime</a:t>
            </a:r>
            <a:r>
              <a:rPr lang="en-GB" altLang="en-US" sz="4000" kern="0" dirty="0">
                <a:solidFill>
                  <a:srgbClr val="0000FF"/>
                </a:solidFill>
              </a:rPr>
              <a:t> pas la </a:t>
            </a:r>
            <a:r>
              <a:rPr lang="en-GB" altLang="en-US" sz="4000" kern="0" dirty="0" err="1">
                <a:solidFill>
                  <a:srgbClr val="0000FF"/>
                </a:solidFill>
              </a:rPr>
              <a:t>gymnastique</a:t>
            </a:r>
            <a:r>
              <a:rPr lang="en-GB" altLang="en-US" kern="0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C3AF8CC-31FC-4B6A-B958-6C9E855F96E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640138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4000" kern="0" dirty="0"/>
              <a:t>Now let’s learn how to say which sports you </a:t>
            </a:r>
            <a:r>
              <a:rPr lang="en-GB" altLang="en-US" sz="4000" b="1" kern="0" dirty="0">
                <a:solidFill>
                  <a:srgbClr val="FF0000"/>
                </a:solidFill>
              </a:rPr>
              <a:t>DO</a:t>
            </a:r>
            <a:r>
              <a:rPr lang="en-GB" altLang="en-US" sz="4000" kern="0" dirty="0"/>
              <a:t> or </a:t>
            </a:r>
            <a:r>
              <a:rPr lang="en-GB" altLang="en-US" sz="4000" b="1" kern="0" dirty="0">
                <a:solidFill>
                  <a:srgbClr val="FF0000"/>
                </a:solidFill>
              </a:rPr>
              <a:t>PLAY </a:t>
            </a:r>
            <a:r>
              <a:rPr lang="en-GB" altLang="en-US" sz="3200" i="1" kern="0" dirty="0">
                <a:solidFill>
                  <a:schemeClr val="tx1"/>
                </a:solidFill>
              </a:rPr>
              <a:t>(which is a little trickier</a:t>
            </a:r>
            <a:r>
              <a:rPr lang="en-GB" altLang="en-US" sz="4000" i="1" kern="0" dirty="0">
                <a:solidFill>
                  <a:schemeClr val="tx1"/>
                </a:solidFill>
              </a:rPr>
              <a:t>)</a:t>
            </a:r>
            <a:endParaRPr lang="en-GB" altLang="en-US" sz="4000" b="1" kern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GB" altLang="en-US" sz="4000" kern="0" dirty="0"/>
          </a:p>
        </p:txBody>
      </p:sp>
      <p:pic>
        <p:nvPicPr>
          <p:cNvPr id="10" name="Picture 3" descr="j0092555">
            <a:extLst>
              <a:ext uri="{FF2B5EF4-FFF2-40B4-BE49-F238E27FC236}">
                <a16:creationId xmlns:a16="http://schemas.microsoft.com/office/drawing/2014/main" id="{04541A5F-8F00-4534-9C9D-7908DED0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222375"/>
            <a:ext cx="863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E24F386-6219-412E-A671-25F26BFB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1123950"/>
            <a:ext cx="97313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bd06942_">
            <a:extLst>
              <a:ext uri="{FF2B5EF4-FFF2-40B4-BE49-F238E27FC236}">
                <a16:creationId xmlns:a16="http://schemas.microsoft.com/office/drawing/2014/main" id="{5E411EFE-9B6B-460F-883F-38C67532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8" y="1970088"/>
            <a:ext cx="9350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676D5C-7F3D-416B-A3CC-0E3F3E64E409}"/>
              </a:ext>
            </a:extLst>
          </p:cNvPr>
          <p:cNvSpPr/>
          <p:nvPr/>
        </p:nvSpPr>
        <p:spPr>
          <a:xfrm>
            <a:off x="179388" y="5314950"/>
            <a:ext cx="3954462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kern="0" dirty="0"/>
              <a:t>e.g. </a:t>
            </a:r>
            <a:r>
              <a:rPr lang="en-GB" altLang="en-US" sz="3600" kern="0" dirty="0">
                <a:solidFill>
                  <a:srgbClr val="0000FF"/>
                </a:solidFill>
              </a:rPr>
              <a:t>je </a:t>
            </a:r>
            <a:r>
              <a:rPr lang="en-GB" altLang="en-US" sz="3600" kern="0" dirty="0" err="1">
                <a:solidFill>
                  <a:srgbClr val="0000FF"/>
                </a:solidFill>
              </a:rPr>
              <a:t>joue</a:t>
            </a:r>
            <a:r>
              <a:rPr lang="en-GB" altLang="en-US" sz="3600" kern="0" dirty="0">
                <a:solidFill>
                  <a:srgbClr val="0000FF"/>
                </a:solidFill>
              </a:rPr>
              <a:t> au golf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CC3032-B689-4B2D-BBFE-A5AB74976C64}"/>
              </a:ext>
            </a:extLst>
          </p:cNvPr>
          <p:cNvSpPr/>
          <p:nvPr/>
        </p:nvSpPr>
        <p:spPr>
          <a:xfrm>
            <a:off x="107950" y="5957888"/>
            <a:ext cx="5262563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kern="0" dirty="0">
                <a:solidFill>
                  <a:srgbClr val="0000FF"/>
                </a:solidFill>
              </a:rPr>
              <a:t>je </a:t>
            </a:r>
            <a:r>
              <a:rPr lang="en-GB" altLang="en-US" sz="3600" kern="0" dirty="0" err="1">
                <a:solidFill>
                  <a:srgbClr val="0000FF"/>
                </a:solidFill>
              </a:rPr>
              <a:t>fais</a:t>
            </a:r>
            <a:r>
              <a:rPr lang="en-GB" altLang="en-US" sz="3600" kern="0" dirty="0">
                <a:solidFill>
                  <a:srgbClr val="0000FF"/>
                </a:solidFill>
              </a:rPr>
              <a:t> de la </a:t>
            </a:r>
            <a:r>
              <a:rPr lang="en-GB" altLang="en-US" sz="3600" kern="0" dirty="0" err="1">
                <a:solidFill>
                  <a:srgbClr val="0000FF"/>
                </a:solidFill>
              </a:rPr>
              <a:t>gymnastique</a:t>
            </a:r>
            <a:endParaRPr lang="en-GB" altLang="en-US" sz="3600" kern="0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632D21-AECE-4805-860B-80FCB827FDE8}"/>
              </a:ext>
            </a:extLst>
          </p:cNvPr>
          <p:cNvSpPr/>
          <p:nvPr/>
        </p:nvSpPr>
        <p:spPr>
          <a:xfrm>
            <a:off x="3995738" y="5322888"/>
            <a:ext cx="25574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i="1" kern="0" dirty="0">
                <a:solidFill>
                  <a:srgbClr val="00863D"/>
                </a:solidFill>
              </a:rPr>
              <a:t>= I play golf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93E97B-FFDB-4136-8103-0FDB9B91B74E}"/>
              </a:ext>
            </a:extLst>
          </p:cNvPr>
          <p:cNvSpPr/>
          <p:nvPr/>
        </p:nvSpPr>
        <p:spPr>
          <a:xfrm>
            <a:off x="5219700" y="5961063"/>
            <a:ext cx="3789363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i="1" kern="0" dirty="0">
                <a:solidFill>
                  <a:srgbClr val="00863D"/>
                </a:solidFill>
              </a:rPr>
              <a:t>= I do gymnastics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6DFC2291-4120-46CB-86FE-CFD400F3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2035175"/>
            <a:ext cx="6048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5" grpId="0"/>
      <p:bldP spid="16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L00712_">
            <a:extLst>
              <a:ext uri="{FF2B5EF4-FFF2-40B4-BE49-F238E27FC236}">
                <a16:creationId xmlns:a16="http://schemas.microsoft.com/office/drawing/2014/main" id="{F2FBD8EC-6131-4BD2-86B7-813010A9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914525"/>
            <a:ext cx="16383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bs01270_">
            <a:extLst>
              <a:ext uri="{FF2B5EF4-FFF2-40B4-BE49-F238E27FC236}">
                <a16:creationId xmlns:a16="http://schemas.microsoft.com/office/drawing/2014/main" id="{EBE8080D-AFEA-4309-A6AE-58165CF9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1647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SL00417_">
            <a:extLst>
              <a:ext uri="{FF2B5EF4-FFF2-40B4-BE49-F238E27FC236}">
                <a16:creationId xmlns:a16="http://schemas.microsoft.com/office/drawing/2014/main" id="{C1DF771B-61A7-4839-9C06-2FEB1855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374900"/>
            <a:ext cx="10572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j0078700">
            <a:extLst>
              <a:ext uri="{FF2B5EF4-FFF2-40B4-BE49-F238E27FC236}">
                <a16:creationId xmlns:a16="http://schemas.microsoft.com/office/drawing/2014/main" id="{234A2C66-808D-4117-822A-4C5B6BBF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3848100"/>
            <a:ext cx="1828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F3CBE80C-D857-4327-8021-0FF7BE7B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 bwMode="auto">
          <a:xfrm>
            <a:off x="3733800" y="95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j0079259">
            <a:extLst>
              <a:ext uri="{FF2B5EF4-FFF2-40B4-BE49-F238E27FC236}">
                <a16:creationId xmlns:a16="http://schemas.microsoft.com/office/drawing/2014/main" id="{5C808299-AF6C-4B0A-9867-FF7F46170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62338"/>
            <a:ext cx="1333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TR00552_">
            <a:extLst>
              <a:ext uri="{FF2B5EF4-FFF2-40B4-BE49-F238E27FC236}">
                <a16:creationId xmlns:a16="http://schemas.microsoft.com/office/drawing/2014/main" id="{DA00EACF-EDB5-4472-B97C-4A0E37F6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76475"/>
            <a:ext cx="18002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j0079251">
            <a:extLst>
              <a:ext uri="{FF2B5EF4-FFF2-40B4-BE49-F238E27FC236}">
                <a16:creationId xmlns:a16="http://schemas.microsoft.com/office/drawing/2014/main" id="{622992A1-037F-4CB1-9332-3088C714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714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10">
            <a:extLst>
              <a:ext uri="{FF2B5EF4-FFF2-40B4-BE49-F238E27FC236}">
                <a16:creationId xmlns:a16="http://schemas.microsoft.com/office/drawing/2014/main" id="{2ADA010F-D791-4277-A5B0-CCA831D47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729288"/>
            <a:ext cx="9036050" cy="83026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800">
                <a:latin typeface="Tahoma" panose="020B0604030504040204" pitchFamily="34" charset="0"/>
              </a:rPr>
              <a:t>First, look at the sports we </a:t>
            </a:r>
            <a:r>
              <a:rPr lang="en-GB" altLang="en-US" sz="4800" b="1">
                <a:solidFill>
                  <a:srgbClr val="0000FF"/>
                </a:solidFill>
                <a:latin typeface="Tahoma" panose="020B0604030504040204" pitchFamily="34" charset="0"/>
              </a:rPr>
              <a:t>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7341D-9A5E-4678-94CD-172CA395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448050"/>
            <a:ext cx="26844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>
                <a:solidFill>
                  <a:srgbClr val="FF0000"/>
                </a:solidFill>
              </a:rPr>
              <a:t>Je joue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>
                <a:solidFill>
                  <a:srgbClr val="0000FF"/>
                </a:solidFill>
              </a:rPr>
              <a:t>= I 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 animBg="1" autoUpdateAnimBg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C974177-4572-4404-8A86-291E5A65B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4075" y="196850"/>
            <a:ext cx="3944938" cy="1143000"/>
          </a:xfrm>
        </p:spPr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basket</a:t>
            </a:r>
          </a:p>
        </p:txBody>
      </p:sp>
      <p:pic>
        <p:nvPicPr>
          <p:cNvPr id="3075" name="Picture 3" descr="j0354656">
            <a:extLst>
              <a:ext uri="{FF2B5EF4-FFF2-40B4-BE49-F238E27FC236}">
                <a16:creationId xmlns:a16="http://schemas.microsoft.com/office/drawing/2014/main" id="{4C9D143F-DE0D-46BC-B253-73F8D14AA0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19555"/>
            <a:ext cx="4824511" cy="474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CC008-0FEA-4001-82AF-5208CA8D6DC9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05716" y="607587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rgbClr val="0000FF"/>
                </a:solidFill>
              </a:rPr>
              <a:t>Je </a:t>
            </a:r>
            <a:r>
              <a:rPr lang="en-GB" altLang="en-US" sz="6600" dirty="0" err="1">
                <a:solidFill>
                  <a:srgbClr val="0000FF"/>
                </a:solidFill>
              </a:rPr>
              <a:t>joue</a:t>
            </a:r>
            <a:endParaRPr lang="en-GB" altLang="en-US" sz="6600" dirty="0">
              <a:solidFill>
                <a:srgbClr val="0000FF"/>
              </a:solidFill>
            </a:endParaRPr>
          </a:p>
        </p:txBody>
      </p:sp>
      <p:pic>
        <p:nvPicPr>
          <p:cNvPr id="4" name="je joue au basket">
            <a:hlinkClick r:id="" action="ppaction://media"/>
            <a:extLst>
              <a:ext uri="{FF2B5EF4-FFF2-40B4-BE49-F238E27FC236}">
                <a16:creationId xmlns:a16="http://schemas.microsoft.com/office/drawing/2014/main" id="{809A0F71-9F67-4F49-A4CF-9DDD4F52C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60102"/>
            <a:ext cx="1016496" cy="101649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B5A0DD4-C4C6-4EE8-B287-C998AA2A4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501008"/>
            <a:ext cx="241176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Here, instead of saying </a:t>
            </a:r>
            <a:r>
              <a:rPr lang="en-GB" altLang="en-US" sz="2800" b="1" kern="0" dirty="0">
                <a:solidFill>
                  <a:schemeClr val="tx1"/>
                </a:solidFill>
              </a:rPr>
              <a:t>LE</a:t>
            </a:r>
            <a:r>
              <a:rPr lang="en-GB" altLang="en-US" sz="2800" kern="0" dirty="0">
                <a:solidFill>
                  <a:srgbClr val="0000FF"/>
                </a:solidFill>
              </a:rPr>
              <a:t>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AU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endParaRPr lang="en-GB" altLang="en-US" sz="2800" b="1" kern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F51DE84-3DE5-41E1-885B-16735EFA5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150" y="333375"/>
            <a:ext cx="5545138" cy="1143000"/>
          </a:xfrm>
        </p:spPr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hockey</a:t>
            </a:r>
          </a:p>
        </p:txBody>
      </p:sp>
      <p:pic>
        <p:nvPicPr>
          <p:cNvPr id="4099" name="Picture 3" descr="j0199891">
            <a:extLst>
              <a:ext uri="{FF2B5EF4-FFF2-40B4-BE49-F238E27FC236}">
                <a16:creationId xmlns:a16="http://schemas.microsoft.com/office/drawing/2014/main" id="{8523DC98-41E3-408E-916A-F9128549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71600"/>
            <a:ext cx="49688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800B2-E909-40FB-A178-1346EACBE427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hockey">
            <a:hlinkClick r:id="" action="ppaction://media"/>
            <a:extLst>
              <a:ext uri="{FF2B5EF4-FFF2-40B4-BE49-F238E27FC236}">
                <a16:creationId xmlns:a16="http://schemas.microsoft.com/office/drawing/2014/main" id="{861A4004-C287-4FBF-8067-0C845389C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16632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36055EA-6975-42FE-845E-CA40FEE25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golf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3E30513D-008F-4F68-8030-7E93D2858C5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828800"/>
            <a:ext cx="5489575" cy="4572000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53213-4B09-4C57-A387-29612865645E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golf">
            <a:hlinkClick r:id="" action="ppaction://media"/>
            <a:extLst>
              <a:ext uri="{FF2B5EF4-FFF2-40B4-BE49-F238E27FC236}">
                <a16:creationId xmlns:a16="http://schemas.microsoft.com/office/drawing/2014/main" id="{BFA8B57E-E701-4D8C-B62A-69B9AA897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88640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455C811-309D-473E-8AE3-9A53E786D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rugby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D2105-2D8A-4ADD-9265-D517D021FEC0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64516-1B7E-4A03-A5CA-08278E17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 bwMode="auto">
          <a:xfrm>
            <a:off x="2267744" y="1448333"/>
            <a:ext cx="4897438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e joue au rugby">
            <a:hlinkClick r:id="" action="ppaction://media"/>
            <a:extLst>
              <a:ext uri="{FF2B5EF4-FFF2-40B4-BE49-F238E27FC236}">
                <a16:creationId xmlns:a16="http://schemas.microsoft.com/office/drawing/2014/main" id="{D36B6F35-3E1A-418A-A8DB-C7AEBD98D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337890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852220B-D19D-45BE-9C6A-CF62964D1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badminton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5EDA599-85F1-4A00-828C-597BC54EDE3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412875"/>
            <a:ext cx="6640513" cy="4962525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5C27A-485D-49DA-A286-A8AB2031F1EB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badminton">
            <a:hlinkClick r:id="" action="ppaction://media"/>
            <a:extLst>
              <a:ext uri="{FF2B5EF4-FFF2-40B4-BE49-F238E27FC236}">
                <a16:creationId xmlns:a16="http://schemas.microsoft.com/office/drawing/2014/main" id="{34C4765C-1D96-4AFE-BD29-21BA65C4B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169213"/>
            <a:ext cx="1025525" cy="102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60C66CC-23A8-4BF0-97DF-FC01EFAF8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foot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75493C18-A66F-4F92-B798-C7EA136E026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2555776" y="1807281"/>
            <a:ext cx="4249142" cy="4173781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8F145-3C6B-4EC3-A4BF-DC07F1288322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foot">
            <a:hlinkClick r:id="" action="ppaction://media"/>
            <a:extLst>
              <a:ext uri="{FF2B5EF4-FFF2-40B4-BE49-F238E27FC236}">
                <a16:creationId xmlns:a16="http://schemas.microsoft.com/office/drawing/2014/main" id="{41307D53-23FB-400D-92F7-7E27A0A5D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265882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CF95337-7A91-4B9A-9F58-CD0A65CA2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ping-pong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58BA474-C2F4-4FD0-8E7F-EF7392EB582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47825"/>
            <a:ext cx="6480175" cy="4881563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6607A-222C-4C7C-8754-3B23E1710FC8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ping-pong">
            <a:hlinkClick r:id="" action="ppaction://media"/>
            <a:extLst>
              <a:ext uri="{FF2B5EF4-FFF2-40B4-BE49-F238E27FC236}">
                <a16:creationId xmlns:a16="http://schemas.microsoft.com/office/drawing/2014/main" id="{B6F2586C-0C20-4C54-AD89-FB13C33D6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60648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8114F87-A447-479C-8B50-2238E408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1413" y="620713"/>
            <a:ext cx="3960812" cy="1143000"/>
          </a:xfrm>
        </p:spPr>
        <p:txBody>
          <a:bodyPr/>
          <a:lstStyle/>
          <a:p>
            <a:pPr eaLnBrk="1" hangingPunct="1"/>
            <a:r>
              <a:rPr lang="en-GB" altLang="en-US"/>
              <a:t>le rugby</a:t>
            </a:r>
          </a:p>
        </p:txBody>
      </p:sp>
      <p:pic>
        <p:nvPicPr>
          <p:cNvPr id="3" name="le rugby">
            <a:hlinkClick r:id="" action="ppaction://media"/>
            <a:extLst>
              <a:ext uri="{FF2B5EF4-FFF2-40B4-BE49-F238E27FC236}">
                <a16:creationId xmlns:a16="http://schemas.microsoft.com/office/drawing/2014/main" id="{F191A8E9-6D05-46C6-AA3C-53C9A97B3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776" y="188640"/>
            <a:ext cx="720080" cy="72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205ED-00C0-46B8-B4CC-6A92D862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/>
        </p:blipFill>
        <p:spPr bwMode="auto">
          <a:xfrm>
            <a:off x="2267744" y="1795668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15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72DEBEF-A53E-4747-99A5-8D4617BB0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billard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2BFFBAE7-0B82-4ABF-BF6B-573AED55015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43075"/>
            <a:ext cx="6677025" cy="4926013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5759B-88D9-4442-885D-412400B65EDB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billard">
            <a:hlinkClick r:id="" action="ppaction://media"/>
            <a:extLst>
              <a:ext uri="{FF2B5EF4-FFF2-40B4-BE49-F238E27FC236}">
                <a16:creationId xmlns:a16="http://schemas.microsoft.com/office/drawing/2014/main" id="{D3B49F69-2B9E-409C-BC2D-229E10784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93939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A9C8A95-F44C-4319-9794-142C180EA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volley</a:t>
            </a:r>
          </a:p>
        </p:txBody>
      </p:sp>
      <p:pic>
        <p:nvPicPr>
          <p:cNvPr id="12291" name="Picture 3" descr="j0354657">
            <a:extLst>
              <a:ext uri="{FF2B5EF4-FFF2-40B4-BE49-F238E27FC236}">
                <a16:creationId xmlns:a16="http://schemas.microsoft.com/office/drawing/2014/main" id="{998B94A9-9258-49F1-B681-3461D64A2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71625"/>
            <a:ext cx="53276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F835A-6E41-43F7-9AD9-7292B5276278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volley">
            <a:hlinkClick r:id="" action="ppaction://media"/>
            <a:extLst>
              <a:ext uri="{FF2B5EF4-FFF2-40B4-BE49-F238E27FC236}">
                <a16:creationId xmlns:a16="http://schemas.microsoft.com/office/drawing/2014/main" id="{D1C464A9-E91F-4FE3-8C31-8DFD5D389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88640"/>
            <a:ext cx="1086326" cy="108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2D72421-1218-43E7-A793-724F5CE39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handball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CF49B5DC-60B0-4525-AB35-996A47D9000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41488"/>
            <a:ext cx="6862763" cy="5116512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0C212-41F9-4886-A81F-CE215B16B482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handball">
            <a:hlinkClick r:id="" action="ppaction://media"/>
            <a:extLst>
              <a:ext uri="{FF2B5EF4-FFF2-40B4-BE49-F238E27FC236}">
                <a16:creationId xmlns:a16="http://schemas.microsoft.com/office/drawing/2014/main" id="{688B875D-C814-4586-9641-260BA3574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88640"/>
            <a:ext cx="1086326" cy="108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CAF0FC5-CAFF-4350-9949-3D58DD893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tennis</a:t>
            </a:r>
          </a:p>
        </p:txBody>
      </p:sp>
      <p:pic>
        <p:nvPicPr>
          <p:cNvPr id="18435" name="Picture 3" descr="j0154884">
            <a:extLst>
              <a:ext uri="{FF2B5EF4-FFF2-40B4-BE49-F238E27FC236}">
                <a16:creationId xmlns:a16="http://schemas.microsoft.com/office/drawing/2014/main" id="{490E4B50-43CE-411F-BD48-F21CD90C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17638"/>
            <a:ext cx="571341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42F17-8F7E-4AE9-B943-C15B00845FB0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tennis">
            <a:hlinkClick r:id="" action="ppaction://media"/>
            <a:extLst>
              <a:ext uri="{FF2B5EF4-FFF2-40B4-BE49-F238E27FC236}">
                <a16:creationId xmlns:a16="http://schemas.microsoft.com/office/drawing/2014/main" id="{0868D858-0D00-44BA-B344-91FD9F49D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88640"/>
            <a:ext cx="1020762" cy="1020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878CE505-C991-4AA7-8A09-6BEE832F0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270" y="405006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A8480969-3EC6-4E78-AE3F-7083FCBE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95" y="2173635"/>
            <a:ext cx="51689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1   J’aime jouer _____ football.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2   J’adore jouer _____ boules.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3   Je préfère jouer _____ échecs.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4   Je n’aime pas jouer _____ tennis.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5   Je déteste jouer _____ cartes.</a:t>
            </a:r>
            <a:endParaRPr lang="fr-FR" altLang="en-US" sz="2400">
              <a:solidFill>
                <a:srgbClr val="020066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4234EA7F-EB04-4C26-ADFE-751582D31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745" y="2105373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70C5B3DA-26C4-43C9-A622-6336351E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745" y="2835623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aux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605B5099-238E-45AA-BFE9-9FD5AF9B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45" y="356746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aux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15CFB111-340D-4CF6-BB6C-219859DE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5345" y="429771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5B49D7CF-4C38-4562-BFF3-9A159F348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45" y="5029548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aux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C1BEDC1B-D61B-4F41-8657-D20F28650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845" y="5774085"/>
            <a:ext cx="5257800" cy="830263"/>
          </a:xfrm>
          <a:prstGeom prst="rect">
            <a:avLst/>
          </a:prstGeom>
          <a:solidFill>
            <a:srgbClr val="FFFFCC"/>
          </a:solidFill>
          <a:ln w="28575">
            <a:solidFill>
              <a:srgbClr val="02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Au</a:t>
            </a:r>
            <a:r>
              <a:rPr lang="en-GB" altLang="en-US" sz="2400" dirty="0">
                <a:solidFill>
                  <a:srgbClr val="020066"/>
                </a:solidFill>
              </a:rPr>
              <a:t> is for </a:t>
            </a:r>
            <a:r>
              <a:rPr lang="en-GB" altLang="en-US" sz="2400" b="1" dirty="0">
                <a:solidFill>
                  <a:srgbClr val="0000FF"/>
                </a:solidFill>
              </a:rPr>
              <a:t>le</a:t>
            </a:r>
            <a:r>
              <a:rPr lang="en-GB" altLang="en-US" sz="2400" dirty="0">
                <a:solidFill>
                  <a:srgbClr val="020066"/>
                </a:solidFill>
              </a:rPr>
              <a:t> words e.g. le football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Aux</a:t>
            </a:r>
            <a:r>
              <a:rPr lang="en-GB" altLang="en-US" sz="2400" dirty="0">
                <a:solidFill>
                  <a:srgbClr val="020066"/>
                </a:solidFill>
              </a:rPr>
              <a:t> is for </a:t>
            </a:r>
            <a:r>
              <a:rPr lang="en-GB" altLang="en-US" sz="2400" b="1" dirty="0">
                <a:solidFill>
                  <a:srgbClr val="0000FF"/>
                </a:solidFill>
              </a:rPr>
              <a:t>les</a:t>
            </a:r>
            <a:r>
              <a:rPr lang="en-GB" altLang="en-US" sz="2400" dirty="0">
                <a:solidFill>
                  <a:srgbClr val="0000FF"/>
                </a:solidFill>
              </a:rPr>
              <a:t> </a:t>
            </a:r>
            <a:r>
              <a:rPr lang="en-GB" altLang="en-US" sz="2400" dirty="0">
                <a:solidFill>
                  <a:srgbClr val="020066"/>
                </a:solidFill>
              </a:rPr>
              <a:t>words e.g. les boules</a:t>
            </a:r>
            <a:endParaRPr lang="fr-FR" altLang="en-US" sz="2400" dirty="0">
              <a:solidFill>
                <a:srgbClr val="020066"/>
              </a:solidFill>
            </a:endParaRP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37B3AC24-31C9-4DE0-8C33-FF602C5F3A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983" y="444848"/>
            <a:ext cx="8064500" cy="865187"/>
          </a:xfrm>
        </p:spPr>
        <p:txBody>
          <a:bodyPr/>
          <a:lstStyle/>
          <a:p>
            <a:pPr eaLnBrk="1" hangingPunct="1"/>
            <a:r>
              <a:rPr lang="fr-FR" altLang="en-US" i="1" dirty="0"/>
              <a:t>Jouer à + sport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30B79-1DFF-4864-8D46-72E0621D4DED}"/>
              </a:ext>
            </a:extLst>
          </p:cNvPr>
          <p:cNvSpPr txBox="1"/>
          <p:nvPr/>
        </p:nvSpPr>
        <p:spPr>
          <a:xfrm>
            <a:off x="6227862" y="1780352"/>
            <a:ext cx="2649315" cy="193899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prstDash val="solid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Arial" charset="0"/>
                <a:cs typeface="Arial" charset="0"/>
              </a:rPr>
              <a:t>Can you fill in the gaps?</a:t>
            </a:r>
            <a:endParaRPr lang="fr-FR" altLang="en-U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400" dirty="0">
                <a:ln w="3175">
                  <a:solidFill>
                    <a:schemeClr val="tx1"/>
                  </a:solidFill>
                </a:ln>
                <a:latin typeface="Arial" charset="0"/>
                <a:cs typeface="Arial" charset="0"/>
              </a:rPr>
              <a:t>Choose between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au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aux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EB849-7444-4E8D-BBB2-B907DA02D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268760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/>
              <a:t>We don’t use </a:t>
            </a:r>
            <a:r>
              <a:rPr lang="en-GB" altLang="en-US" sz="2400" dirty="0">
                <a:solidFill>
                  <a:srgbClr val="0000FF"/>
                </a:solidFill>
              </a:rPr>
              <a:t>le/la/l’/les</a:t>
            </a:r>
            <a:r>
              <a:rPr lang="en-GB" altLang="en-US" sz="2400" dirty="0"/>
              <a:t> when saying what sport we </a:t>
            </a:r>
            <a:r>
              <a:rPr lang="en-GB" altLang="en-US" sz="2400" b="1" u="sng" dirty="0"/>
              <a:t>play</a:t>
            </a:r>
            <a:r>
              <a:rPr lang="en-GB" altLang="en-US" sz="2400" dirty="0"/>
              <a:t>. Instead we use </a:t>
            </a:r>
            <a:r>
              <a:rPr lang="en-GB" altLang="en-US" sz="2400" b="1" dirty="0">
                <a:solidFill>
                  <a:srgbClr val="FF0000"/>
                </a:solidFill>
              </a:rPr>
              <a:t>au</a:t>
            </a:r>
            <a:r>
              <a:rPr lang="en-GB" altLang="en-US" sz="2400" dirty="0"/>
              <a:t> or </a:t>
            </a:r>
            <a:r>
              <a:rPr lang="en-GB" altLang="en-US" sz="2400" b="1" dirty="0">
                <a:solidFill>
                  <a:srgbClr val="FF0000"/>
                </a:solidFill>
              </a:rPr>
              <a:t>aux</a:t>
            </a:r>
            <a:r>
              <a:rPr lang="en-GB" altLang="en-US" sz="2400" dirty="0"/>
              <a:t>.</a:t>
            </a:r>
          </a:p>
        </p:txBody>
      </p:sp>
      <p:pic>
        <p:nvPicPr>
          <p:cNvPr id="37900" name="Picture 12">
            <a:extLst>
              <a:ext uri="{FF2B5EF4-FFF2-40B4-BE49-F238E27FC236}">
                <a16:creationId xmlns:a16="http://schemas.microsoft.com/office/drawing/2014/main" id="{D77C8BE8-2415-4D7B-942C-818F8721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33" y="3442048"/>
            <a:ext cx="68421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>
            <a:extLst>
              <a:ext uri="{FF2B5EF4-FFF2-40B4-BE49-F238E27FC236}">
                <a16:creationId xmlns:a16="http://schemas.microsoft.com/office/drawing/2014/main" id="{0AE7A045-921D-4A99-B36D-223A1992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95" y="2600673"/>
            <a:ext cx="12620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>
            <a:extLst>
              <a:ext uri="{FF2B5EF4-FFF2-40B4-BE49-F238E27FC236}">
                <a16:creationId xmlns:a16="http://schemas.microsoft.com/office/drawing/2014/main" id="{D9EF495D-57C0-4170-8947-E91088B2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70" y="4858098"/>
            <a:ext cx="906463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88395C-61C7-488B-972A-7773602B6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-20001"/>
            <a:ext cx="9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FF"/>
                </a:solidFill>
              </a:rPr>
              <a:t>Here is a slightly tricky exercise to do….don’t worry if you don’t understand it - I can explain when I next see you </a:t>
            </a:r>
            <a:r>
              <a:rPr lang="en-GB" altLang="en-US" sz="200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8917" grpId="0" autoUpdateAnimBg="0"/>
      <p:bldP spid="38918" grpId="0" autoUpdateAnimBg="0"/>
      <p:bldP spid="38919" grpId="0" autoUpdateAnimBg="0"/>
      <p:bldP spid="38920" grpId="0" autoUpdateAnimBg="0"/>
      <p:bldP spid="38921" grpId="0" autoUpdateAnimBg="0"/>
      <p:bldP spid="38922" grpId="0" animBg="1" autoUpdateAnimBg="0"/>
      <p:bldP spid="37899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A9AC80E2-C938-485C-8F8A-B502508B8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048000" cy="70294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4AEB941F-75AE-4797-9269-6356F0B2B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-19050"/>
            <a:ext cx="3200400" cy="70294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33B34AE2-FEA7-4DEA-BDB1-89165B80D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-26988"/>
            <a:ext cx="2971800" cy="70294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37893" name="Picture 5" descr="tn00411a">
            <a:extLst>
              <a:ext uri="{FF2B5EF4-FFF2-40B4-BE49-F238E27FC236}">
                <a16:creationId xmlns:a16="http://schemas.microsoft.com/office/drawing/2014/main" id="{EB3E7D64-5F4D-488D-A23C-0CA65B666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910138"/>
            <a:ext cx="16557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BD06808_">
            <a:extLst>
              <a:ext uri="{FF2B5EF4-FFF2-40B4-BE49-F238E27FC236}">
                <a16:creationId xmlns:a16="http://schemas.microsoft.com/office/drawing/2014/main" id="{1DB7ECFB-88C6-4E5B-AA39-285B522C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333375"/>
            <a:ext cx="2057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j0079254">
            <a:extLst>
              <a:ext uri="{FF2B5EF4-FFF2-40B4-BE49-F238E27FC236}">
                <a16:creationId xmlns:a16="http://schemas.microsoft.com/office/drawing/2014/main" id="{ED19B2E6-1095-44B7-ADDB-9BFD20D7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2965450"/>
            <a:ext cx="17303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j0079253">
            <a:extLst>
              <a:ext uri="{FF2B5EF4-FFF2-40B4-BE49-F238E27FC236}">
                <a16:creationId xmlns:a16="http://schemas.microsoft.com/office/drawing/2014/main" id="{884C84F0-5CC1-4493-A1D3-BCEBD253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75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SL01397_">
            <a:extLst>
              <a:ext uri="{FF2B5EF4-FFF2-40B4-BE49-F238E27FC236}">
                <a16:creationId xmlns:a16="http://schemas.microsoft.com/office/drawing/2014/main" id="{196DBD31-B2F2-4069-AACE-9D0241FB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797425"/>
            <a:ext cx="1473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Text Box 16">
            <a:extLst>
              <a:ext uri="{FF2B5EF4-FFF2-40B4-BE49-F238E27FC236}">
                <a16:creationId xmlns:a16="http://schemas.microsoft.com/office/drawing/2014/main" id="{3B4A6B49-EA6B-4EC8-A117-2AEDAF79A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68275"/>
            <a:ext cx="4608513" cy="255428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ahoma" panose="020B0604030504040204" pitchFamily="34" charset="0"/>
              </a:rPr>
              <a:t>Now, here are the sports we </a:t>
            </a:r>
            <a:r>
              <a:rPr lang="en-GB" altLang="en-US" sz="4000" b="1">
                <a:solidFill>
                  <a:srgbClr val="0000FF"/>
                </a:solidFill>
                <a:latin typeface="Tahoma" panose="020B0604030504040204" pitchFamily="34" charset="0"/>
              </a:rPr>
              <a:t>do</a:t>
            </a:r>
            <a:r>
              <a:rPr lang="en-GB" altLang="en-US" sz="4000" b="1"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ahoma" panose="020B0604030504040204" pitchFamily="34" charset="0"/>
              </a:rPr>
              <a:t>(we sometimes say “</a:t>
            </a:r>
            <a:r>
              <a:rPr lang="en-GB" altLang="en-US" sz="4000" b="1">
                <a:solidFill>
                  <a:srgbClr val="0000FF"/>
                </a:solidFill>
                <a:latin typeface="Tahoma" panose="020B0604030504040204" pitchFamily="34" charset="0"/>
              </a:rPr>
              <a:t>go</a:t>
            </a:r>
            <a:r>
              <a:rPr lang="en-GB" altLang="en-US" sz="4000" b="1">
                <a:latin typeface="Tahoma" panose="020B0604030504040204" pitchFamily="34" charset="0"/>
              </a:rPr>
              <a:t>”)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BE7F0281-A083-4D09-9B95-BA0A9F81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425"/>
            <a:ext cx="28194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18">
            <a:extLst>
              <a:ext uri="{FF2B5EF4-FFF2-40B4-BE49-F238E27FC236}">
                <a16:creationId xmlns:a16="http://schemas.microsoft.com/office/drawing/2014/main" id="{D0E8D9D3-6769-4C5D-865F-6046ACBD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997200"/>
            <a:ext cx="186531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>
            <a:extLst>
              <a:ext uri="{FF2B5EF4-FFF2-40B4-BE49-F238E27FC236}">
                <a16:creationId xmlns:a16="http://schemas.microsoft.com/office/drawing/2014/main" id="{7A37B4B7-155B-43A6-A7EA-AC6250285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5013325"/>
            <a:ext cx="2971800" cy="15700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0000FF"/>
                </a:solidFill>
                <a:latin typeface="Tahoma" panose="020B0604030504040204" pitchFamily="34" charset="0"/>
              </a:rPr>
              <a:t>I 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latin typeface="Tahoma" panose="020B0604030504040204" pitchFamily="34" charset="0"/>
              </a:rPr>
              <a:t>= </a:t>
            </a: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 autoUpdateAnimBg="0"/>
      <p:bldP spid="20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046E788-C1CA-45C5-87A1-3A6F501AD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judo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FE4787C9-CB4D-4809-A4EB-A9F5B74A7BB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5713" y="1988840"/>
            <a:ext cx="6055697" cy="4542135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13A051-75D3-4DA0-AF9D-EAA87F0BED0C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4" name="je fais du judo">
            <a:hlinkClick r:id="" action="ppaction://media"/>
            <a:extLst>
              <a:ext uri="{FF2B5EF4-FFF2-40B4-BE49-F238E27FC236}">
                <a16:creationId xmlns:a16="http://schemas.microsoft.com/office/drawing/2014/main" id="{11FC870A-CC5B-46C7-B49A-D2D7DFA6D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81637"/>
            <a:ext cx="1016496" cy="101649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A39E9A3-2C9B-4AB8-8390-2E46CF3C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480" y="1628800"/>
            <a:ext cx="2411760" cy="286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This time, instead of saying </a:t>
            </a:r>
            <a:r>
              <a:rPr lang="en-GB" altLang="en-US" sz="2800" b="1" kern="0" dirty="0">
                <a:solidFill>
                  <a:schemeClr val="tx1"/>
                </a:solidFill>
              </a:rPr>
              <a:t>LE</a:t>
            </a:r>
            <a:r>
              <a:rPr lang="en-GB" altLang="en-US" sz="2800" kern="0" dirty="0">
                <a:solidFill>
                  <a:srgbClr val="0000FF"/>
                </a:solidFill>
              </a:rPr>
              <a:t>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DU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endParaRPr lang="en-GB" altLang="en-US" sz="2800" b="1" kern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4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141CFED-77F0-4E1A-96B6-8DFBD33F5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VTT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51D59D1B-7110-44E6-8735-32DEA0943FA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547813" y="1689100"/>
            <a:ext cx="6480175" cy="4757738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07F58C-8086-48AC-A153-EB563B6EF145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VTT">
            <a:hlinkClick r:id="" action="ppaction://media"/>
            <a:extLst>
              <a:ext uri="{FF2B5EF4-FFF2-40B4-BE49-F238E27FC236}">
                <a16:creationId xmlns:a16="http://schemas.microsoft.com/office/drawing/2014/main" id="{E7613A11-DBFC-48BF-91BA-017326030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843" y="198735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8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FB5EE45-B8A3-4164-B31E-1B33C3FD8E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cyclisme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01AA5F7F-4847-4823-9ED9-0F9C6AE715F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1600200"/>
            <a:ext cx="5854700" cy="4525963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BA627-AB50-4B8F-8704-AA9430BDC5CD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cyclisme">
            <a:hlinkClick r:id="" action="ppaction://media"/>
            <a:extLst>
              <a:ext uri="{FF2B5EF4-FFF2-40B4-BE49-F238E27FC236}">
                <a16:creationId xmlns:a16="http://schemas.microsoft.com/office/drawing/2014/main" id="{E6D8845A-E245-4401-B3E6-5B9F4F7ED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6768" y="188640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54ED7DA-506B-4A00-95DD-CA56E79FA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roller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E36C8EE6-C228-4EEE-AE93-089C7A2EB1A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430338"/>
            <a:ext cx="6707188" cy="5022850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099E65-7F6D-4ACD-8DC2-8A0B67E6A5BA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roller">
            <a:hlinkClick r:id="" action="ppaction://media"/>
            <a:extLst>
              <a:ext uri="{FF2B5EF4-FFF2-40B4-BE49-F238E27FC236}">
                <a16:creationId xmlns:a16="http://schemas.microsoft.com/office/drawing/2014/main" id="{4ACE56A3-BC57-4AAB-B4CB-B52504185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7129" y="116632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6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14451C9-0CF1-430E-BD0C-2CEC6CE1D5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judo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96107C2F-8A2A-4D0B-9F22-215DBDEFF34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0" y="1624013"/>
            <a:ext cx="6630988" cy="4973637"/>
          </a:xfrm>
          <a:noFill/>
        </p:spPr>
      </p:pic>
      <p:pic>
        <p:nvPicPr>
          <p:cNvPr id="3" name="le judo">
            <a:hlinkClick r:id="" action="ppaction://media"/>
            <a:extLst>
              <a:ext uri="{FF2B5EF4-FFF2-40B4-BE49-F238E27FC236}">
                <a16:creationId xmlns:a16="http://schemas.microsoft.com/office/drawing/2014/main" id="{297D4D65-3886-4ECC-97A7-93AD7C9E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74638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17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130DFBA-3566-43C8-98A2-AB22E45EC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skate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06BF3FA6-43F5-40D6-9625-22047C87786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493838"/>
            <a:ext cx="5111750" cy="4959350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BDA225-5E19-4F2A-B178-EE488833BE9D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skate">
            <a:hlinkClick r:id="" action="ppaction://media"/>
            <a:extLst>
              <a:ext uri="{FF2B5EF4-FFF2-40B4-BE49-F238E27FC236}">
                <a16:creationId xmlns:a16="http://schemas.microsoft.com/office/drawing/2014/main" id="{CE028F38-1220-443E-894D-1E47569A4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0982" y="246199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3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92A1468-3A25-412C-BEEF-958E5FF7F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l’</a:t>
            </a:r>
            <a:r>
              <a:rPr lang="en-GB" altLang="en-US">
                <a:cs typeface="Times New Roman" panose="02020603050405020304" pitchFamily="18" charset="0"/>
              </a:rPr>
              <a:t>é</a:t>
            </a:r>
            <a:r>
              <a:rPr lang="en-GB" altLang="en-US"/>
              <a:t>quitation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2B84EA5D-39C1-4809-9FE9-36C66EBF483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0708" y="1628800"/>
            <a:ext cx="4562584" cy="3489251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6A055A-A71B-4621-9CA6-4B9BE40F1D89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'equitation">
            <a:hlinkClick r:id="" action="ppaction://media"/>
            <a:extLst>
              <a:ext uri="{FF2B5EF4-FFF2-40B4-BE49-F238E27FC236}">
                <a16:creationId xmlns:a16="http://schemas.microsoft.com/office/drawing/2014/main" id="{2427D79F-9708-4755-89F1-A163D8AA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5742" y="260648"/>
            <a:ext cx="1088504" cy="108850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7AB6C44-CF14-4C4D-B0B3-FBD0104AE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085184"/>
            <a:ext cx="7920880" cy="185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If you are using a </a:t>
            </a:r>
            <a:r>
              <a:rPr lang="en-GB" altLang="en-US" sz="2800" b="1" kern="0" dirty="0">
                <a:solidFill>
                  <a:schemeClr val="tx1"/>
                </a:solidFill>
              </a:rPr>
              <a:t>L’ </a:t>
            </a:r>
            <a:r>
              <a:rPr lang="en-GB" altLang="en-US" sz="2800" kern="0" dirty="0">
                <a:solidFill>
                  <a:srgbClr val="0000FF"/>
                </a:solidFill>
              </a:rPr>
              <a:t>word,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DE L’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r>
              <a:rPr lang="en-GB" altLang="en-US" sz="2800" b="1" kern="0" dirty="0">
                <a:solidFill>
                  <a:srgbClr val="FF0000"/>
                </a:solidFill>
              </a:rPr>
              <a:t>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5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52F899C-3B71-48D6-809D-2411EE621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l’</a:t>
            </a:r>
            <a:r>
              <a:rPr lang="en-GB" altLang="en-US"/>
              <a:t>athl</a:t>
            </a:r>
            <a:r>
              <a:rPr lang="en-GB" altLang="en-US">
                <a:cs typeface="Times New Roman" panose="02020603050405020304" pitchFamily="18" charset="0"/>
              </a:rPr>
              <a:t>é</a:t>
            </a:r>
            <a:r>
              <a:rPr lang="en-GB" altLang="en-US"/>
              <a:t>tisme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EFD0D6E-4D0D-441C-8DFE-659C83D74D8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0813" cy="4525963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99B78-6B77-4753-8956-C960F09E4E65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90488" y="627063"/>
            <a:ext cx="2147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'athletisme">
            <a:hlinkClick r:id="" action="ppaction://media"/>
            <a:extLst>
              <a:ext uri="{FF2B5EF4-FFF2-40B4-BE49-F238E27FC236}">
                <a16:creationId xmlns:a16="http://schemas.microsoft.com/office/drawing/2014/main" id="{194AF878-2B3A-47CD-BE3F-A5C9837CA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1100" y="115804"/>
            <a:ext cx="1143001" cy="11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3EDC70B-8152-4825-88B1-2143654EF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794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u="sng"/>
              <a:t>de la</a:t>
            </a:r>
            <a:r>
              <a:rPr lang="en-GB" altLang="en-US"/>
              <a:t> gymnastique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3A8CB-4038-4E00-ABBC-B7451E143952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163513" y="700088"/>
            <a:ext cx="2146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9A84DD2-9BC7-4AC8-8622-9FB9F753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3240385" cy="50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e fais de la gymnastique">
            <a:hlinkClick r:id="" action="ppaction://media"/>
            <a:extLst>
              <a:ext uri="{FF2B5EF4-FFF2-40B4-BE49-F238E27FC236}">
                <a16:creationId xmlns:a16="http://schemas.microsoft.com/office/drawing/2014/main" id="{4C2BCB0C-1A3D-4D32-9AB4-C68E2E1BC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89130"/>
            <a:ext cx="1143000" cy="1143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9AD9E9-CE2B-492A-8DCB-9EA99FBE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157192"/>
            <a:ext cx="8280920" cy="185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If you are using a </a:t>
            </a:r>
            <a:r>
              <a:rPr lang="en-GB" altLang="en-US" sz="2800" b="1" kern="0" dirty="0">
                <a:solidFill>
                  <a:schemeClr val="tx1"/>
                </a:solidFill>
              </a:rPr>
              <a:t>LA </a:t>
            </a:r>
            <a:r>
              <a:rPr lang="en-GB" altLang="en-US" sz="2800" kern="0" dirty="0">
                <a:solidFill>
                  <a:srgbClr val="0000FF"/>
                </a:solidFill>
              </a:rPr>
              <a:t>word,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DE LA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r>
              <a:rPr lang="en-GB" altLang="en-US" sz="2800" b="1" kern="0" dirty="0">
                <a:solidFill>
                  <a:srgbClr val="FF0000"/>
                </a:solidFill>
              </a:rPr>
              <a:t>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506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DF39B73-4826-43A4-9B25-E20286A06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la</a:t>
            </a:r>
            <a:r>
              <a:rPr lang="en-GB" altLang="en-US"/>
              <a:t> natation</a:t>
            </a:r>
          </a:p>
        </p:txBody>
      </p:sp>
      <p:pic>
        <p:nvPicPr>
          <p:cNvPr id="22531" name="Picture 3" descr="j0212971">
            <a:extLst>
              <a:ext uri="{FF2B5EF4-FFF2-40B4-BE49-F238E27FC236}">
                <a16:creationId xmlns:a16="http://schemas.microsoft.com/office/drawing/2014/main" id="{D74CDD01-0F8B-48C0-B0ED-518506A4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51000"/>
            <a:ext cx="861695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990DF9-E1D6-4874-AE1A-E14FDFA6B13A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68288" y="700088"/>
            <a:ext cx="2147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a natation">
            <a:hlinkClick r:id="" action="ppaction://media"/>
            <a:extLst>
              <a:ext uri="{FF2B5EF4-FFF2-40B4-BE49-F238E27FC236}">
                <a16:creationId xmlns:a16="http://schemas.microsoft.com/office/drawing/2014/main" id="{3C69FC6E-E8F3-4931-92FB-5298F8D5B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4566" y="188705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30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DE5DB42-9891-4CD2-9D2E-53DF7E08E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la</a:t>
            </a:r>
            <a:r>
              <a:rPr lang="en-GB" altLang="en-US"/>
              <a:t> danse</a:t>
            </a:r>
          </a:p>
        </p:txBody>
      </p:sp>
      <p:pic>
        <p:nvPicPr>
          <p:cNvPr id="49155" name="Picture 3" descr="j0078766">
            <a:extLst>
              <a:ext uri="{FF2B5EF4-FFF2-40B4-BE49-F238E27FC236}">
                <a16:creationId xmlns:a16="http://schemas.microsoft.com/office/drawing/2014/main" id="{AE360EE3-8A29-43B4-BC46-B2B827F3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643063"/>
            <a:ext cx="496887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6F10A2-DFED-4F19-BB74-62F4ED8D4351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a danse">
            <a:hlinkClick r:id="" action="ppaction://media"/>
            <a:extLst>
              <a:ext uri="{FF2B5EF4-FFF2-40B4-BE49-F238E27FC236}">
                <a16:creationId xmlns:a16="http://schemas.microsoft.com/office/drawing/2014/main" id="{CF1E2006-F8AA-46A9-A294-C468CB5A5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5742" y="159586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54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24E5EA9C-DE8D-470F-8AF7-EA6B2240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3721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0D235555-4619-4AF5-BEB7-CB3CD23A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1844675"/>
            <a:ext cx="56118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1   Je fais _____ danse.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2   Je fais _____ karaté.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3   Je préfère faire _____ randonnées.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4   Je n’aime pas faire _____ alpinisme.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5   Je déteste faire _____ équitation.</a:t>
            </a:r>
            <a:endParaRPr lang="fr-FR" altLang="en-US" sz="2400">
              <a:solidFill>
                <a:srgbClr val="020066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42188506-58A2-4200-B601-42F559143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3" y="17907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 la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CA55B4BD-C94D-4504-A018-E6820C8B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2501900"/>
            <a:ext cx="528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du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813DCC5E-D64D-4F5E-BE6D-19162C571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3190875"/>
            <a:ext cx="68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des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932BDA42-7914-4DDB-ACFD-B9E47C87A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3951288"/>
            <a:ext cx="750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 l’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E9B0D916-E4A0-40E3-A1E4-6CABFEAC7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700588"/>
            <a:ext cx="749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 l’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7922A255-1012-4C3C-9D55-CC0F9ED9C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5589588"/>
            <a:ext cx="9074150" cy="708025"/>
          </a:xfrm>
          <a:prstGeom prst="rect">
            <a:avLst/>
          </a:prstGeom>
          <a:solidFill>
            <a:srgbClr val="FFFFCC"/>
          </a:solidFill>
          <a:ln w="28575">
            <a:solidFill>
              <a:srgbClr val="02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Du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le</a:t>
            </a:r>
            <a:r>
              <a:rPr lang="en-GB" altLang="en-US" sz="2000">
                <a:solidFill>
                  <a:srgbClr val="020066"/>
                </a:solidFill>
              </a:rPr>
              <a:t> words </a:t>
            </a:r>
            <a:r>
              <a:rPr lang="en-GB" altLang="en-US" sz="2000" b="1">
                <a:solidFill>
                  <a:srgbClr val="00B050"/>
                </a:solidFill>
              </a:rPr>
              <a:t>e.g le judo</a:t>
            </a:r>
            <a:r>
              <a:rPr lang="en-GB" altLang="en-US" sz="2000">
                <a:solidFill>
                  <a:srgbClr val="020066"/>
                </a:solidFill>
              </a:rPr>
              <a:t>	      </a:t>
            </a:r>
            <a:r>
              <a:rPr lang="en-GB" altLang="en-US" sz="2000" b="1">
                <a:solidFill>
                  <a:srgbClr val="FF0000"/>
                </a:solidFill>
              </a:rPr>
              <a:t>De l’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l’</a:t>
            </a:r>
            <a:r>
              <a:rPr lang="en-GB" altLang="en-US" sz="2000">
                <a:solidFill>
                  <a:srgbClr val="020066"/>
                </a:solidFill>
              </a:rPr>
              <a:t> words </a:t>
            </a:r>
            <a:r>
              <a:rPr lang="en-GB" altLang="en-US" sz="2000" b="1">
                <a:solidFill>
                  <a:srgbClr val="00B050"/>
                </a:solidFill>
              </a:rPr>
              <a:t>e.g. l’athlétsime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De la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la </a:t>
            </a:r>
            <a:r>
              <a:rPr lang="en-GB" altLang="en-US" sz="2000">
                <a:solidFill>
                  <a:srgbClr val="020066"/>
                </a:solidFill>
              </a:rPr>
              <a:t>words </a:t>
            </a:r>
            <a:r>
              <a:rPr lang="en-GB" altLang="en-US" sz="2000" b="1">
                <a:solidFill>
                  <a:srgbClr val="00B050"/>
                </a:solidFill>
              </a:rPr>
              <a:t>e.g la natation</a:t>
            </a:r>
            <a:r>
              <a:rPr lang="en-GB" altLang="en-US" sz="2000">
                <a:solidFill>
                  <a:srgbClr val="020066"/>
                </a:solidFill>
              </a:rPr>
              <a:t> </a:t>
            </a:r>
            <a:r>
              <a:rPr lang="en-GB" altLang="en-US" sz="2000" b="1">
                <a:solidFill>
                  <a:srgbClr val="FF0000"/>
                </a:solidFill>
              </a:rPr>
              <a:t>Des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les</a:t>
            </a:r>
            <a:r>
              <a:rPr lang="en-GB" altLang="en-US" sz="2000">
                <a:solidFill>
                  <a:srgbClr val="020066"/>
                </a:solidFill>
              </a:rPr>
              <a:t> words </a:t>
            </a:r>
            <a:r>
              <a:rPr lang="en-GB" altLang="en-US" sz="2000" b="1">
                <a:solidFill>
                  <a:srgbClr val="00B050"/>
                </a:solidFill>
              </a:rPr>
              <a:t>e.g. les randonnées</a:t>
            </a: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C8917492-61C6-4969-A544-8F1B66A5E7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8064500" cy="863600"/>
          </a:xfrm>
        </p:spPr>
        <p:txBody>
          <a:bodyPr/>
          <a:lstStyle/>
          <a:p>
            <a:pPr eaLnBrk="1" hangingPunct="1"/>
            <a:r>
              <a:rPr lang="fr-FR" altLang="en-US" i="1"/>
              <a:t>Faire de + sport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880A5-116D-4D02-9DA6-4B4B11B0BBED}"/>
              </a:ext>
            </a:extLst>
          </p:cNvPr>
          <p:cNvSpPr txBox="1"/>
          <p:nvPr/>
        </p:nvSpPr>
        <p:spPr>
          <a:xfrm>
            <a:off x="6300192" y="1340768"/>
            <a:ext cx="2649315" cy="267765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prstDash val="solid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Arial" charset="0"/>
                <a:cs typeface="Arial" charset="0"/>
              </a:rPr>
              <a:t>Can you fill in the gaps?</a:t>
            </a:r>
            <a:endParaRPr lang="fr-FR" altLang="en-U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400" dirty="0">
                <a:ln w="3175">
                  <a:solidFill>
                    <a:schemeClr val="tx1"/>
                  </a:solidFill>
                </a:ln>
                <a:latin typeface="Arial" charset="0"/>
                <a:cs typeface="Arial" charset="0"/>
              </a:rPr>
              <a:t>Choose between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du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 la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 l’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48425-F221-4942-9C23-7E52C78B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725488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We don’t use </a:t>
            </a:r>
            <a:r>
              <a:rPr lang="en-GB" altLang="en-US" sz="2400">
                <a:solidFill>
                  <a:srgbClr val="0000FF"/>
                </a:solidFill>
              </a:rPr>
              <a:t>le/la/l’/les</a:t>
            </a:r>
            <a:r>
              <a:rPr lang="en-GB" altLang="en-US" sz="2400"/>
              <a:t> when saying what sport we </a:t>
            </a:r>
            <a:r>
              <a:rPr lang="en-GB" altLang="en-US" sz="2400" b="1" u="sng"/>
              <a:t>do</a:t>
            </a:r>
            <a:r>
              <a:rPr lang="en-GB" altLang="en-US" sz="2400"/>
              <a:t>. Instead we use </a:t>
            </a:r>
            <a:r>
              <a:rPr lang="en-GB" altLang="en-US" sz="2400" b="1">
                <a:solidFill>
                  <a:srgbClr val="FF0000"/>
                </a:solidFill>
              </a:rPr>
              <a:t>du</a:t>
            </a:r>
            <a:r>
              <a:rPr lang="en-GB" altLang="en-US" sz="2400" b="1"/>
              <a:t> / </a:t>
            </a:r>
            <a:r>
              <a:rPr lang="en-GB" altLang="en-US" sz="2400" b="1">
                <a:solidFill>
                  <a:srgbClr val="FF0000"/>
                </a:solidFill>
              </a:rPr>
              <a:t>de la </a:t>
            </a:r>
            <a:r>
              <a:rPr lang="en-GB" altLang="en-US" sz="2400" b="1"/>
              <a:t>/ </a:t>
            </a:r>
            <a:r>
              <a:rPr lang="en-GB" altLang="en-US" sz="2400" b="1">
                <a:solidFill>
                  <a:srgbClr val="FF0000"/>
                </a:solidFill>
              </a:rPr>
              <a:t>de l’</a:t>
            </a:r>
            <a:r>
              <a:rPr lang="en-GB" altLang="en-US" sz="2400" b="1"/>
              <a:t> </a:t>
            </a:r>
            <a:r>
              <a:rPr lang="en-GB" altLang="en-US" sz="2400"/>
              <a:t>or </a:t>
            </a:r>
            <a:r>
              <a:rPr lang="en-GB" altLang="en-US" sz="2400" b="1">
                <a:solidFill>
                  <a:srgbClr val="FF0000"/>
                </a:solidFill>
              </a:rPr>
              <a:t>des</a:t>
            </a:r>
            <a:r>
              <a:rPr lang="en-GB" altLang="en-US" sz="2400"/>
              <a:t>.</a:t>
            </a:r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1B6A3449-E32C-42BD-A3AC-574ABCE5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13225"/>
            <a:ext cx="12573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316F1C49-0412-4B1D-B04C-A19B0620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79675"/>
            <a:ext cx="85725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750755-552C-4C4E-A58D-D385D4E8476C}"/>
              </a:ext>
            </a:extLst>
          </p:cNvPr>
          <p:cNvCxnSpPr/>
          <p:nvPr/>
        </p:nvCxnSpPr>
        <p:spPr>
          <a:xfrm flipH="1">
            <a:off x="4879975" y="3090863"/>
            <a:ext cx="215900" cy="2873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91536D-7670-4C94-AB0F-FF4DB0E07376}"/>
              </a:ext>
            </a:extLst>
          </p:cNvPr>
          <p:cNvCxnSpPr>
            <a:cxnSpLocks/>
          </p:cNvCxnSpPr>
          <p:nvPr/>
        </p:nvCxnSpPr>
        <p:spPr>
          <a:xfrm flipH="1" flipV="1">
            <a:off x="5795963" y="4508500"/>
            <a:ext cx="498475" cy="192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8917" grpId="0" autoUpdateAnimBg="0"/>
      <p:bldP spid="38918" grpId="0" autoUpdateAnimBg="0"/>
      <p:bldP spid="38919" grpId="0" autoUpdateAnimBg="0"/>
      <p:bldP spid="38920" grpId="0" autoUpdateAnimBg="0"/>
      <p:bldP spid="38921" grpId="0" autoUpdateAnimBg="0"/>
      <p:bldP spid="38922" grpId="0" animBg="1" autoUpdateAnimBg="0"/>
      <p:bldP spid="37899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hlinkClick r:id="rId2"/>
            <a:extLst>
              <a:ext uri="{FF2B5EF4-FFF2-40B4-BE49-F238E27FC236}">
                <a16:creationId xmlns:a16="http://schemas.microsoft.com/office/drawing/2014/main" id="{DE28B2DC-40B5-4780-A2B8-5A2203AB5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1300"/>
            <a:ext cx="59944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3">
            <a:extLst>
              <a:ext uri="{FF2B5EF4-FFF2-40B4-BE49-F238E27FC236}">
                <a16:creationId xmlns:a16="http://schemas.microsoft.com/office/drawing/2014/main" id="{EC21F523-C44F-4C09-A9AF-A3B51512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6350"/>
            <a:ext cx="5473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/>
              <a:t>French-games.net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6378E-BA2A-4CD5-A655-E1E2F35FC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150"/>
            <a:ext cx="91392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Now that you know how to say which games you </a:t>
            </a:r>
            <a:r>
              <a:rPr lang="en-GB" altLang="en-US" sz="2400" b="1"/>
              <a:t>play</a:t>
            </a:r>
            <a:r>
              <a:rPr lang="en-GB" altLang="en-US" sz="2400">
                <a:solidFill>
                  <a:srgbClr val="0000FF"/>
                </a:solidFill>
              </a:rPr>
              <a:t> / </a:t>
            </a:r>
            <a:r>
              <a:rPr lang="en-GB" altLang="en-US" sz="2400" b="1"/>
              <a:t>do</a:t>
            </a:r>
            <a:r>
              <a:rPr lang="en-GB" altLang="en-US" sz="2400">
                <a:solidFill>
                  <a:srgbClr val="0000FF"/>
                </a:solidFill>
              </a:rPr>
              <a:t> / </a:t>
            </a:r>
            <a:r>
              <a:rPr lang="en-GB" altLang="en-US" sz="2400" b="1"/>
              <a:t>like</a:t>
            </a:r>
            <a:r>
              <a:rPr lang="en-GB" altLang="en-US" sz="2400">
                <a:solidFill>
                  <a:srgbClr val="0000FF"/>
                </a:solidFill>
              </a:rPr>
              <a:t> you can do the games on Frenchgames.net </a:t>
            </a:r>
            <a:r>
              <a:rPr lang="en-GB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431C4-5061-43EB-858D-8338B7EC6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57325"/>
            <a:ext cx="8793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Once you have seen the phrases (INTRODUCTION) you can either do the activities (FULL TUTORIAL) or go straight to the games.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AA2A2-9824-4CAC-B7CC-B868FE623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788" y="2768600"/>
            <a:ext cx="28543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If you want to make it harder, go back to the START and click on INTERMEDIATE which gives you more phrases.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132B4D0-C437-44AF-9A37-13C6710C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373688"/>
            <a:ext cx="26463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/>
              <a:t>Bonne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/>
              <a:t>Chance </a:t>
            </a:r>
            <a:r>
              <a:rPr lang="en-GB" altLang="en-US" sz="4000">
                <a:sym typeface="Wingdings" panose="05000000000000000000" pitchFamily="2" charset="2"/>
              </a:rPr>
              <a:t></a:t>
            </a:r>
            <a:endParaRPr lang="en-GB" altLang="en-US" sz="4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2B58F4-E748-4CC5-9C58-D76A231A8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411413"/>
            <a:ext cx="4275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Click on the picture to go to the website.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E0843E6B-C3B9-4E5C-AF1D-463F3589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97205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3FE82-F735-48D5-BFEE-CC686EEA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33375"/>
            <a:ext cx="34559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Once you have played the games, try filling this in to see how many you can remember </a:t>
            </a:r>
            <a:r>
              <a:rPr lang="en-GB" altLang="en-US" sz="2400">
                <a:sym typeface="Wingdings" panose="05000000000000000000" pitchFamily="2" charset="2"/>
              </a:rPr>
              <a:t> </a:t>
            </a:r>
            <a:r>
              <a:rPr lang="en-GB" altLang="en-US" sz="240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80631-68F7-42CC-8ACE-75C2717D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05038"/>
            <a:ext cx="3455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Write the English meanings next to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= sign.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50B99-3C51-4456-BB8F-C387F4A23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789363"/>
            <a:ext cx="34559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Some of the words are new so you can either have a guess or look them up online – 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ym typeface="Wingdings" panose="05000000000000000000" pitchFamily="2" charset="2"/>
                <a:hlinkClick r:id="rId3"/>
              </a:rPr>
              <a:t>Wordreference.com </a:t>
            </a:r>
            <a:r>
              <a:rPr lang="en-GB" altLang="en-US" sz="2400">
                <a:sym typeface="Wingdings" panose="05000000000000000000" pitchFamily="2" charset="2"/>
              </a:rPr>
              <a:t> </a:t>
            </a:r>
            <a:r>
              <a:rPr lang="en-GB" alt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>
            <a:extLst>
              <a:ext uri="{FF2B5EF4-FFF2-40B4-BE49-F238E27FC236}">
                <a16:creationId xmlns:a16="http://schemas.microsoft.com/office/drawing/2014/main" id="{146ADB4C-CED5-4B92-B2A5-99DE543025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188913"/>
            <a:ext cx="2600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0066FF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Les sports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324E7BD-4CD2-4540-B245-C5E004FD4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5175"/>
            <a:ext cx="9144000" cy="4248150"/>
          </a:xfrm>
          <a:prstGeom prst="rect">
            <a:avLst/>
          </a:pr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tennis			le judo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hockey			le skate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rugby			le roller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foot				le cyclisme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badminton			le VTT le billard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basketball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handball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golf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volley(ball)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ping-pong</a:t>
            </a:r>
            <a:endParaRPr lang="en-US" altLang="en-US" sz="2400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8CB96358-39EA-49DB-9669-CCA67B73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3325"/>
            <a:ext cx="5292725" cy="18446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la gymnastique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la natation</a:t>
            </a:r>
            <a:endParaRPr lang="en-US" altLang="en-US" sz="2400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5121E257-EE3D-4A9A-8ABF-268E3D8C1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013325"/>
            <a:ext cx="3851275" cy="1844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l’atl</a:t>
            </a:r>
            <a:r>
              <a:rPr lang="en-US" altLang="en-US" sz="2400"/>
              <a:t>étisme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l’</a:t>
            </a:r>
            <a:r>
              <a:rPr lang="en-US" altLang="en-US" sz="2400"/>
              <a:t>équitation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CAB2765-763B-47E5-B9F1-B2A2BFA34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handball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E90212E0-F757-4F29-8439-24E82BF4CD4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5395" y="2276872"/>
            <a:ext cx="5638651" cy="4203880"/>
          </a:xfrm>
          <a:noFill/>
        </p:spPr>
      </p:pic>
      <p:pic>
        <p:nvPicPr>
          <p:cNvPr id="3" name="le handball">
            <a:hlinkClick r:id="" action="ppaction://media"/>
            <a:extLst>
              <a:ext uri="{FF2B5EF4-FFF2-40B4-BE49-F238E27FC236}">
                <a16:creationId xmlns:a16="http://schemas.microsoft.com/office/drawing/2014/main" id="{A651952B-7B65-449F-902E-112051047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88640"/>
            <a:ext cx="872480" cy="872480"/>
          </a:xfrm>
          <a:prstGeom prst="rect">
            <a:avLst/>
          </a:prstGeom>
        </p:spPr>
      </p:pic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F4374D88-DE11-4ED6-868D-D8164BA62BE1}"/>
              </a:ext>
            </a:extLst>
          </p:cNvPr>
          <p:cNvSpPr txBox="1"/>
          <p:nvPr/>
        </p:nvSpPr>
        <p:spPr>
          <a:xfrm>
            <a:off x="1403648" y="1268760"/>
            <a:ext cx="672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Click here to watch a short video explaining what handball is </a:t>
            </a:r>
            <a:r>
              <a:rPr lang="en-GB" dirty="0">
                <a:solidFill>
                  <a:srgbClr val="0000FF"/>
                </a:solidFill>
                <a:sym typeface="Wingdings" panose="05000000000000000000" pitchFamily="2" charset="2"/>
              </a:rPr>
              <a:t> 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2" grpId="0" autoUpdateAnimBg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3966CB-651C-4CEC-AEBD-E67EC3D20C7B}"/>
              </a:ext>
            </a:extLst>
          </p:cNvPr>
          <p:cNvSpPr/>
          <p:nvPr/>
        </p:nvSpPr>
        <p:spPr>
          <a:xfrm>
            <a:off x="1816286" y="166650"/>
            <a:ext cx="5616624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22225">
                  <a:solidFill>
                    <a:srgbClr val="2121E3"/>
                  </a:solidFill>
                  <a:prstDash val="solid"/>
                </a:ln>
                <a:solidFill>
                  <a:srgbClr val="FF0000"/>
                </a:solidFill>
              </a:rPr>
              <a:t>Bravo et </a:t>
            </a:r>
          </a:p>
          <a:p>
            <a:pPr algn="ctr" eaLnBrk="1" hangingPunct="1">
              <a:defRPr/>
            </a:pPr>
            <a:r>
              <a:rPr lang="en-US" sz="9600" b="1" dirty="0">
                <a:ln w="22225">
                  <a:solidFill>
                    <a:srgbClr val="2121E3"/>
                  </a:solidFill>
                  <a:prstDash val="solid"/>
                </a:ln>
                <a:solidFill>
                  <a:srgbClr val="FF0000"/>
                </a:solidFill>
              </a:rPr>
              <a:t>Au revoir</a:t>
            </a:r>
          </a:p>
        </p:txBody>
      </p:sp>
      <p:pic>
        <p:nvPicPr>
          <p:cNvPr id="67587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F7E7306-8172-46A8-B871-6555F768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31305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4">
            <a:extLst>
              <a:ext uri="{FF2B5EF4-FFF2-40B4-BE49-F238E27FC236}">
                <a16:creationId xmlns:a16="http://schemas.microsoft.com/office/drawing/2014/main" id="{45953CE4-82A2-47FE-85CB-F9841F312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84550"/>
            <a:ext cx="51847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/>
              <a:t>Well done for working so hard.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Next time, I will be teaching you how to play PETANQUE</a:t>
            </a:r>
          </a:p>
          <a:p>
            <a:pPr eaLnBrk="1" hangingPunct="1"/>
            <a:r>
              <a:rPr lang="en-GB" altLang="en-US" sz="2800"/>
              <a:t>(French boules).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fr-FR" altLang="en-US" sz="2800"/>
              <a:t>A bientôt </a:t>
            </a:r>
            <a:r>
              <a:rPr lang="fr-FR" altLang="en-US" sz="2800">
                <a:sym typeface="Wingdings" panose="05000000000000000000" pitchFamily="2" charset="2"/>
              </a:rPr>
              <a:t></a:t>
            </a:r>
            <a:endParaRPr lang="fr-FR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E2FE158-997D-446F-B868-BD5062573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foot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1A430F11-C10F-49CE-8D2C-4F1C8CDED99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/>
        </p:blipFill>
        <p:spPr>
          <a:xfrm>
            <a:off x="2585243" y="1948058"/>
            <a:ext cx="3973513" cy="3903041"/>
          </a:xfrm>
          <a:noFill/>
        </p:spPr>
      </p:pic>
      <p:pic>
        <p:nvPicPr>
          <p:cNvPr id="4" name="Le foot">
            <a:hlinkClick r:id="" action="ppaction://media"/>
            <a:extLst>
              <a:ext uri="{FF2B5EF4-FFF2-40B4-BE49-F238E27FC236}">
                <a16:creationId xmlns:a16="http://schemas.microsoft.com/office/drawing/2014/main" id="{00C5F051-5A5D-4CC5-9CF3-2785EF09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274638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B7F3E79B-1493-4288-8F88-E278437BA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VTT (vélo tout terrain)</a:t>
            </a: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396E9899-B706-48D5-89EF-3DD72213E94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547813" y="1689100"/>
            <a:ext cx="6480175" cy="4757738"/>
          </a:xfrm>
          <a:noFill/>
        </p:spPr>
      </p:pic>
      <p:pic>
        <p:nvPicPr>
          <p:cNvPr id="2" name="le VTT 1">
            <a:hlinkClick r:id="" action="ppaction://media"/>
            <a:extLst>
              <a:ext uri="{FF2B5EF4-FFF2-40B4-BE49-F238E27FC236}">
                <a16:creationId xmlns:a16="http://schemas.microsoft.com/office/drawing/2014/main" id="{A4524B2E-3FC9-43D2-A948-BCD09E12A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988" y="188640"/>
            <a:ext cx="800472" cy="800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957B387-4ADF-4884-BFEA-5BB196720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cyclisme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60DCCCF2-F68E-4304-A98D-F9BB319D2B0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1600200"/>
            <a:ext cx="5854700" cy="4525963"/>
          </a:xfrm>
          <a:noFill/>
        </p:spPr>
      </p:pic>
      <p:pic>
        <p:nvPicPr>
          <p:cNvPr id="3" name="le cyclisme">
            <a:hlinkClick r:id="" action="ppaction://media"/>
            <a:extLst>
              <a:ext uri="{FF2B5EF4-FFF2-40B4-BE49-F238E27FC236}">
                <a16:creationId xmlns:a16="http://schemas.microsoft.com/office/drawing/2014/main" id="{C2C21F73-049D-44FE-A73D-CDC612364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69283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27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</TotalTime>
  <Words>1094</Words>
  <Application>Microsoft Office PowerPoint</Application>
  <PresentationFormat>On-screen Show (4:3)</PresentationFormat>
  <Paragraphs>260</Paragraphs>
  <Slides>60</Slides>
  <Notes>4</Notes>
  <HiddenSlides>0</HiddenSlides>
  <MMClips>51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Arial Black</vt:lpstr>
      <vt:lpstr>Calibri</vt:lpstr>
      <vt:lpstr>Comic Sans MS</vt:lpstr>
      <vt:lpstr>Tahoma</vt:lpstr>
      <vt:lpstr>Times New Roman</vt:lpstr>
      <vt:lpstr>Wingdings</vt:lpstr>
      <vt:lpstr>Default Design</vt:lpstr>
      <vt:lpstr>Le sport</vt:lpstr>
      <vt:lpstr>le basket</vt:lpstr>
      <vt:lpstr>le hockey</vt:lpstr>
      <vt:lpstr>le rugby</vt:lpstr>
      <vt:lpstr>le judo</vt:lpstr>
      <vt:lpstr>le handball</vt:lpstr>
      <vt:lpstr>le foot</vt:lpstr>
      <vt:lpstr>le VTT (vélo tout terrain)</vt:lpstr>
      <vt:lpstr>le cyclisme</vt:lpstr>
      <vt:lpstr>le roller</vt:lpstr>
      <vt:lpstr>le volley</vt:lpstr>
      <vt:lpstr>le ping-pong</vt:lpstr>
      <vt:lpstr>le skate</vt:lpstr>
      <vt:lpstr>le golf</vt:lpstr>
      <vt:lpstr>le badminton</vt:lpstr>
      <vt:lpstr>le billard</vt:lpstr>
      <vt:lpstr>le tennis</vt:lpstr>
      <vt:lpstr>l’équitation</vt:lpstr>
      <vt:lpstr>l’athlétisme</vt:lpstr>
      <vt:lpstr>la gymnastique</vt:lpstr>
      <vt:lpstr>la natation</vt:lpstr>
      <vt:lpstr>la danse</vt:lpstr>
      <vt:lpstr>PowerPoint Presentation</vt:lpstr>
      <vt:lpstr>J’adore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 basket</vt:lpstr>
      <vt:lpstr>au hockey</vt:lpstr>
      <vt:lpstr>au golf</vt:lpstr>
      <vt:lpstr>au rugby</vt:lpstr>
      <vt:lpstr>au badminton</vt:lpstr>
      <vt:lpstr>au foot</vt:lpstr>
      <vt:lpstr>au ping-pong</vt:lpstr>
      <vt:lpstr>au billard</vt:lpstr>
      <vt:lpstr>au volley</vt:lpstr>
      <vt:lpstr>au handball</vt:lpstr>
      <vt:lpstr>au tennis</vt:lpstr>
      <vt:lpstr>Jouer à + sport </vt:lpstr>
      <vt:lpstr>PowerPoint Presentation</vt:lpstr>
      <vt:lpstr>du judo</vt:lpstr>
      <vt:lpstr>du VTT</vt:lpstr>
      <vt:lpstr>du cyclisme</vt:lpstr>
      <vt:lpstr>du roller</vt:lpstr>
      <vt:lpstr>du skate</vt:lpstr>
      <vt:lpstr>de l’équitation</vt:lpstr>
      <vt:lpstr>de l’athlétisme</vt:lpstr>
      <vt:lpstr>de la gymnastique</vt:lpstr>
      <vt:lpstr>de la natation</vt:lpstr>
      <vt:lpstr>de la danse</vt:lpstr>
      <vt:lpstr>Faire de + sport </vt:lpstr>
      <vt:lpstr>PowerPoint Presentation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basketball</dc:title>
  <dc:creator>rhawkes</dc:creator>
  <cp:lastModifiedBy>Ms M Wilson</cp:lastModifiedBy>
  <cp:revision>89</cp:revision>
  <dcterms:created xsi:type="dcterms:W3CDTF">2005-05-21T07:31:34Z</dcterms:created>
  <dcterms:modified xsi:type="dcterms:W3CDTF">2020-06-12T14:05:14Z</dcterms:modified>
</cp:coreProperties>
</file>