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handoutMasterIdLst>
    <p:handoutMasterId r:id="rId24"/>
  </p:handoutMasterIdLst>
  <p:sldIdLst>
    <p:sldId id="296" r:id="rId11"/>
    <p:sldId id="297" r:id="rId12"/>
    <p:sldId id="298" r:id="rId13"/>
    <p:sldId id="303" r:id="rId14"/>
    <p:sldId id="299" r:id="rId15"/>
    <p:sldId id="300" r:id="rId16"/>
    <p:sldId id="301" r:id="rId17"/>
    <p:sldId id="306" r:id="rId18"/>
    <p:sldId id="304" r:id="rId19"/>
    <p:sldId id="308" r:id="rId20"/>
    <p:sldId id="307" r:id="rId21"/>
    <p:sldId id="30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343" autoAdjust="0"/>
  </p:normalViewPr>
  <p:slideViewPr>
    <p:cSldViewPr snapToGrid="0" snapToObjects="1">
      <p:cViewPr varScale="1">
        <p:scale>
          <a:sx n="65" d="100"/>
          <a:sy n="65" d="100"/>
        </p:scale>
        <p:origin x="14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notesViewPr>
    <p:cSldViewPr snapToGrid="0" snapToObjects="1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5C2B6-494B-4D41-99D2-CEE7B8E6C8E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8A6F0-C997-4630-8789-F22736FB8B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948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06/09/2020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6236749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2 on the worksheet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55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4438" y="1384211"/>
            <a:ext cx="3474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 I am going to take a banana and an apple to school.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488" y="4299029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There are 8 apples.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One less than 8 is </a:t>
            </a:r>
            <a:r>
              <a:rPr lang="en-GB" sz="2800" u="sng" dirty="0" smtClean="0">
                <a:latin typeface="Comic Sans MS" panose="030F0702030302020204" pitchFamily="66" charset="0"/>
              </a:rPr>
              <a:t>		</a:t>
            </a:r>
            <a:r>
              <a:rPr lang="en-GB" sz="2800" dirty="0" smtClean="0">
                <a:latin typeface="Comic Sans MS" panose="030F0702030302020204" pitchFamily="66" charset="0"/>
              </a:rPr>
              <a:t>    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2167" y="3049816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There are 4 bananas.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One less than 4 is </a:t>
            </a:r>
            <a:r>
              <a:rPr lang="en-GB" sz="2800" u="sng" dirty="0" smtClean="0">
                <a:latin typeface="Comic Sans MS" panose="030F0702030302020204" pitchFamily="66" charset="0"/>
              </a:rPr>
              <a:t>		</a:t>
            </a:r>
            <a:r>
              <a:rPr lang="en-GB" sz="2800" dirty="0" smtClean="0">
                <a:latin typeface="Comic Sans MS" panose="030F0702030302020204" pitchFamily="66" charset="0"/>
              </a:rPr>
              <a:t>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2817277" y="1312035"/>
            <a:ext cx="3518209" cy="1343290"/>
          </a:xfrm>
          <a:prstGeom prst="wedgeRoundRectCallout">
            <a:avLst>
              <a:gd name="adj1" fmla="val -62209"/>
              <a:gd name="adj2" fmla="val -22490"/>
              <a:gd name="adj3" fmla="val 166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499976" y="4722883"/>
            <a:ext cx="66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68589" y="3476685"/>
            <a:ext cx="33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7592" y="949099"/>
            <a:ext cx="1515429" cy="172188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670" y="4142379"/>
            <a:ext cx="1369967" cy="149594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11101">
            <a:off x="6434525" y="2850249"/>
            <a:ext cx="1302966" cy="148648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11101">
            <a:off x="6837780" y="2857108"/>
            <a:ext cx="1302966" cy="148648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0857">
            <a:off x="5560976" y="2763398"/>
            <a:ext cx="1302966" cy="148648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61906">
            <a:off x="6011391" y="2799943"/>
            <a:ext cx="1302966" cy="148648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38" y="4311711"/>
            <a:ext cx="748612" cy="71899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613" y="4790491"/>
            <a:ext cx="748612" cy="71899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392" y="4747244"/>
            <a:ext cx="748612" cy="7189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583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questions on the worksheet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50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49524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missing? 8, </a:t>
            </a:r>
            <a:r>
              <a:rPr lang="en-GB" sz="2800" dirty="0">
                <a:latin typeface="Comic Sans MS" panose="030F0702030302020204" pitchFamily="66" charset="0"/>
              </a:rPr>
              <a:t>7</a:t>
            </a:r>
            <a:r>
              <a:rPr lang="en-GB" sz="2800" dirty="0" smtClean="0">
                <a:latin typeface="Comic Sans MS" panose="030F0702030302020204" pitchFamily="66" charset="0"/>
              </a:rPr>
              <a:t>, 6, __ , 4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pencils?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1?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062" y="2679708"/>
            <a:ext cx="994243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230" y="404365"/>
            <a:ext cx="2031333" cy="89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95550" y="35254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missing? 8, </a:t>
            </a:r>
            <a:r>
              <a:rPr lang="en-GB" sz="2800" dirty="0">
                <a:latin typeface="Comic Sans MS" panose="030F0702030302020204" pitchFamily="66" charset="0"/>
              </a:rPr>
              <a:t>7</a:t>
            </a:r>
            <a:r>
              <a:rPr lang="en-GB" sz="2800" dirty="0" smtClean="0">
                <a:latin typeface="Comic Sans MS" panose="030F0702030302020204" pitchFamily="66" charset="0"/>
              </a:rPr>
              <a:t>, 6, __ , 4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pencils?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1?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062" y="2679708"/>
            <a:ext cx="994243" cy="108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76226" y="34854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4784" y="161129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88897" y="295809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6662" y="4182427"/>
            <a:ext cx="1226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-n-e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230" y="404561"/>
            <a:ext cx="2031333" cy="8936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73347" y="1230452"/>
            <a:ext cx="3060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Count one less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45324" y="1018569"/>
            <a:ext cx="1322147" cy="29937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70531" y="20319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632281" y="20319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070531" y="256900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09525" y="1230452"/>
            <a:ext cx="3649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How many counters?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12081" y="1018569"/>
            <a:ext cx="1322147" cy="2993744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6135092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694348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037288" y="258206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596543" y="258206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164789" y="258206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45324" y="3362392"/>
            <a:ext cx="1322147" cy="2993744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1070531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629787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12083" y="3362392"/>
            <a:ext cx="1322147" cy="2993744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5037290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5596546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271225" y="435817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194209" y="435984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194031" y="20319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755781" y="20319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17530" y="20319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027693" y="201520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5589443" y="201520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6151193" y="201520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6712943" y="201520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7274692" y="201520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951614" y="3164318"/>
            <a:ext cx="2832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One less than 6 is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27137" y="3165532"/>
            <a:ext cx="875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32281" y="405368"/>
            <a:ext cx="5649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Count one less with ten frames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2753465" y="4368537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6156862" y="492858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716118" y="492858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059060" y="492858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5618316" y="492858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7292995" y="49155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4880705" y="3251974"/>
            <a:ext cx="2832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One less than 8 is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56228" y="3253188"/>
            <a:ext cx="875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57347" y="5483827"/>
            <a:ext cx="2832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One less than 4 is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32870" y="5485041"/>
            <a:ext cx="875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16944" y="5485041"/>
            <a:ext cx="3030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One less than 10 is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38808" y="5486255"/>
            <a:ext cx="49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7" grpId="1" animBg="1"/>
      <p:bldP spid="19" grpId="0" animBg="1"/>
      <p:bldP spid="20" grpId="0" animBg="1"/>
      <p:bldP spid="25" grpId="0" animBg="1"/>
      <p:bldP spid="26" grpId="0" animBg="1"/>
      <p:bldP spid="27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7" grpId="0" animBg="1"/>
      <p:bldP spid="47" grpId="1" animBg="1"/>
      <p:bldP spid="48" grpId="0" animBg="1"/>
      <p:bldP spid="49" grpId="0" animBg="1"/>
      <p:bldP spid="50" grpId="0" animBg="1"/>
      <p:bldP spid="51" grpId="0" animBg="1"/>
      <p:bldP spid="52" grpId="0" animBg="1"/>
      <p:bldP spid="52" grpId="1" animBg="1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0343" y="535996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Count one less with number tracks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903336"/>
              </p:ext>
            </p:extLst>
          </p:nvPr>
        </p:nvGraphicFramePr>
        <p:xfrm>
          <a:off x="955548" y="1782717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62743" y="295809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less than 9 is </a:t>
            </a:r>
            <a:r>
              <a:rPr lang="en-GB" sz="2800" u="sng" dirty="0" smtClean="0">
                <a:latin typeface="Comic Sans MS" panose="030F0702030302020204" pitchFamily="66" charset="0"/>
              </a:rPr>
              <a:t>		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2743" y="3740482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less than 2 is </a:t>
            </a:r>
            <a:r>
              <a:rPr lang="en-GB" sz="2800" u="sng" dirty="0" smtClean="0">
                <a:latin typeface="Comic Sans MS" panose="030F0702030302020204" pitchFamily="66" charset="0"/>
              </a:rPr>
              <a:t>		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2742" y="4522866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One less than ___ is 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570617" y="1895639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1705813" y="1883019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107020" y="1897767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525491" y="2943350"/>
            <a:ext cx="33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1249" y="3740482"/>
            <a:ext cx="33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4434" y="4513329"/>
            <a:ext cx="33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8403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11022E-16 -7.40741E-7 L -0.07569 0.0004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44444E-6 1.11111E-6 L -0.07535 1.11111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5.55556E-7 -2.22222E-6 L -0.07587 -0.00023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26054"/>
              </p:ext>
            </p:extLst>
          </p:nvPr>
        </p:nvGraphicFramePr>
        <p:xfrm>
          <a:off x="873738" y="1657387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one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two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three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four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five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six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seven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eight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nine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ten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62743" y="295809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less than 6 is </a:t>
            </a:r>
            <a:r>
              <a:rPr lang="en-GB" sz="2800" u="sng" dirty="0" smtClean="0">
                <a:latin typeface="Comic Sans MS" panose="030F0702030302020204" pitchFamily="66" charset="0"/>
              </a:rPr>
              <a:t>			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2743" y="472392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less than ___ is nine.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2742" y="380242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less than 3 is </a:t>
            </a:r>
            <a:r>
              <a:rPr lang="en-GB" sz="2800" u="sng" dirty="0" smtClean="0">
                <a:latin typeface="Comic Sans MS" panose="030F0702030302020204" pitchFamily="66" charset="0"/>
              </a:rPr>
              <a:t>			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12329" y="1773104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516505" y="2958098"/>
            <a:ext cx="119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five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7679" y="4704400"/>
            <a:ext cx="61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9424" y="3802427"/>
            <a:ext cx="1286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two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181348" y="1773104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2323770" y="1773104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11111E-6 3.33333E-6 L -0.07622 -0.0004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77778E-7 3.33333E-6 L -0.07708 0.0011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77778E-7 3.33333E-6 L -0.07448 0.0006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1" grpId="0"/>
      <p:bldP spid="12" grpId="0"/>
      <p:bldP spid="13" grpId="0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26.6|8.1|1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|6.7|1.7|1.7|5.9|4.7|8.8|1.1|3.1|4.6|5.1|1.4|4.2|8.3|4.5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4|4.8|2.7|4.8|3.7|2.4|4.9|14.4|5.8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4.8|4.8|3.1|4.3|4.8|3.3|2.3|16.4|2.6|4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8.4|1.7|3.5|9.8|1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F264EF-36DC-45C2-BB44-43D2546EE5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7830</TotalTime>
  <Words>247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Have a go at question 2 on the worksheet </vt:lpstr>
      <vt:lpstr>PowerPoint Presentation</vt:lpstr>
      <vt:lpstr>Have a go at the rest of the questions on the worksheet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224</cp:revision>
  <dcterms:created xsi:type="dcterms:W3CDTF">2019-07-05T11:02:13Z</dcterms:created>
  <dcterms:modified xsi:type="dcterms:W3CDTF">2020-09-06T11:18:20Z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