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BB68DB-4462-7F71-2610-847F0CEEC041}" v="1571" dt="2020-06-18T09:37:45.0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39" d="100"/>
          <a:sy n="39" d="100"/>
        </p:scale>
        <p:origin x="86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bio4esobil2011.wordpress.com/2011/11/28/parts-of-a-volcano-and-materials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nc-sa/3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9">
            <a:extLst>
              <a:ext uri="{FF2B5EF4-FFF2-40B4-BE49-F238E27FC236}">
                <a16:creationId xmlns:a16="http://schemas.microsoft.com/office/drawing/2014/main" id="{5EB38883-F854-457E-96AC-C7D9C214F80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1">
            <a:extLst>
              <a:ext uri="{FF2B5EF4-FFF2-40B4-BE49-F238E27FC236}">
                <a16:creationId xmlns:a16="http://schemas.microsoft.com/office/drawing/2014/main" id="{57F55DFE-2DB1-4FA0-9A59-36B7B84E91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D009699B-A2D9-432C-BBA0-45DB2CF67A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>
                <a:gd name="T0" fmla="*/ 1752 w 2038"/>
                <a:gd name="T1" fmla="*/ 1169 h 1169"/>
                <a:gd name="T2" fmla="*/ 1487 w 2038"/>
                <a:gd name="T3" fmla="*/ 334 h 1169"/>
                <a:gd name="T4" fmla="*/ 860 w 2038"/>
                <a:gd name="T5" fmla="*/ 22 h 1169"/>
                <a:gd name="T6" fmla="*/ 199 w 2038"/>
                <a:gd name="T7" fmla="*/ 318 h 1169"/>
                <a:gd name="T8" fmla="*/ 399 w 2038"/>
                <a:gd name="T9" fmla="*/ 1165 h 1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54B3BC47-4E77-4A8A-B162-224A9A9681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>
                <a:gd name="T0" fmla="*/ 1025 w 1549"/>
                <a:gd name="T1" fmla="*/ 1016 h 1017"/>
                <a:gd name="T2" fmla="*/ 1443 w 1549"/>
                <a:gd name="T3" fmla="*/ 592 h 1017"/>
                <a:gd name="T4" fmla="*/ 782 w 1549"/>
                <a:gd name="T5" fmla="*/ 53 h 1017"/>
                <a:gd name="T6" fmla="*/ 150 w 1549"/>
                <a:gd name="T7" fmla="*/ 329 h 1017"/>
                <a:gd name="T8" fmla="*/ 477 w 1549"/>
                <a:gd name="T9" fmla="*/ 1017 h 10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1006CF94-3E58-4733-8B84-C29D7EE4A66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>
                <a:gd name="T0" fmla="*/ 1302 w 1688"/>
                <a:gd name="T1" fmla="*/ 1066 h 1066"/>
                <a:gd name="T2" fmla="*/ 1613 w 1688"/>
                <a:gd name="T3" fmla="*/ 850 h 1066"/>
                <a:gd name="T4" fmla="*/ 1517 w 1688"/>
                <a:gd name="T5" fmla="*/ 471 h 1066"/>
                <a:gd name="T6" fmla="*/ 798 w 1688"/>
                <a:gd name="T7" fmla="*/ 28 h 1066"/>
                <a:gd name="T8" fmla="*/ 181 w 1688"/>
                <a:gd name="T9" fmla="*/ 333 h 1066"/>
                <a:gd name="T10" fmla="*/ 420 w 1688"/>
                <a:gd name="T11" fmla="*/ 1066 h 10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9088ACBC-CFD8-45EF-8246-C48ED41B56D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>
                <a:gd name="T0" fmla="*/ 1873 w 2171"/>
                <a:gd name="T1" fmla="*/ 1326 h 1326"/>
                <a:gd name="T2" fmla="*/ 1609 w 2171"/>
                <a:gd name="T3" fmla="*/ 473 h 1326"/>
                <a:gd name="T4" fmla="*/ 880 w 2171"/>
                <a:gd name="T5" fmla="*/ 63 h 1326"/>
                <a:gd name="T6" fmla="*/ 0 w 2171"/>
                <a:gd name="T7" fmla="*/ 423 h 1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>
              <a:extLst>
                <a:ext uri="{FF2B5EF4-FFF2-40B4-BE49-F238E27FC236}">
                  <a16:creationId xmlns:a16="http://schemas.microsoft.com/office/drawing/2014/main" id="{DB1CDEAB-131B-41FA-86F6-EE5D8D78C5D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>
                <a:gd name="T0" fmla="*/ 0 w 106"/>
                <a:gd name="T1" fmla="*/ 0 h 143"/>
                <a:gd name="T2" fmla="*/ 106 w 106"/>
                <a:gd name="T3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10">
              <a:extLst>
                <a:ext uri="{FF2B5EF4-FFF2-40B4-BE49-F238E27FC236}">
                  <a16:creationId xmlns:a16="http://schemas.microsoft.com/office/drawing/2014/main" id="{E2312273-C513-4B7B-B537-A4551985C7A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>
                <a:gd name="T0" fmla="*/ 2046 w 2330"/>
                <a:gd name="T1" fmla="*/ 1452 h 1452"/>
                <a:gd name="T2" fmla="*/ 1813 w 2330"/>
                <a:gd name="T3" fmla="*/ 601 h 1452"/>
                <a:gd name="T4" fmla="*/ 956 w 2330"/>
                <a:gd name="T5" fmla="*/ 97 h 1452"/>
                <a:gd name="T6" fmla="*/ 0 w 2330"/>
                <a:gd name="T7" fmla="*/ 366 h 1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1">
              <a:extLst>
                <a:ext uri="{FF2B5EF4-FFF2-40B4-BE49-F238E27FC236}">
                  <a16:creationId xmlns:a16="http://schemas.microsoft.com/office/drawing/2014/main" id="{6E3196B3-3520-42D0-B4C8-F78DE082049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>
                <a:gd name="T0" fmla="*/ 1094 w 1216"/>
                <a:gd name="T1" fmla="*/ 1436 h 1436"/>
                <a:gd name="T2" fmla="*/ 709 w 1216"/>
                <a:gd name="T3" fmla="*/ 551 h 1436"/>
                <a:gd name="T4" fmla="*/ 0 w 1216"/>
                <a:gd name="T5" fmla="*/ 0 h 1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12">
              <a:extLst>
                <a:ext uri="{FF2B5EF4-FFF2-40B4-BE49-F238E27FC236}">
                  <a16:creationId xmlns:a16="http://schemas.microsoft.com/office/drawing/2014/main" id="{2E300F00-D38C-4B69-B0EE-2D784C2FB40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>
                <a:gd name="T0" fmla="*/ 222 w 222"/>
                <a:gd name="T1" fmla="*/ 0 h 129"/>
                <a:gd name="T2" fmla="*/ 0 w 222"/>
                <a:gd name="T3" fmla="*/ 129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3">
              <a:extLst>
                <a:ext uri="{FF2B5EF4-FFF2-40B4-BE49-F238E27FC236}">
                  <a16:creationId xmlns:a16="http://schemas.microsoft.com/office/drawing/2014/main" id="{3BE28F2F-C9BA-40ED-B4A4-6936FF38B1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>
                <a:gd name="T0" fmla="*/ 1067 w 1174"/>
                <a:gd name="T1" fmla="*/ 1440 h 1440"/>
                <a:gd name="T2" fmla="*/ 698 w 1174"/>
                <a:gd name="T3" fmla="*/ 577 h 1440"/>
                <a:gd name="T4" fmla="*/ 0 w 1174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14">
              <a:extLst>
                <a:ext uri="{FF2B5EF4-FFF2-40B4-BE49-F238E27FC236}">
                  <a16:creationId xmlns:a16="http://schemas.microsoft.com/office/drawing/2014/main" id="{583CF70F-7913-49B5-B2FA-5B7E7453C2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>
                <a:gd name="T0" fmla="*/ 125 w 125"/>
                <a:gd name="T1" fmla="*/ 0 h 74"/>
                <a:gd name="T2" fmla="*/ 0 w 125"/>
                <a:gd name="T3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5">
              <a:extLst>
                <a:ext uri="{FF2B5EF4-FFF2-40B4-BE49-F238E27FC236}">
                  <a16:creationId xmlns:a16="http://schemas.microsoft.com/office/drawing/2014/main" id="{A8F364FC-4A46-423C-8E19-BC0755D51A5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>
                <a:gd name="T0" fmla="*/ 1056 w 1155"/>
                <a:gd name="T1" fmla="*/ 1440 h 1440"/>
                <a:gd name="T2" fmla="*/ 686 w 1155"/>
                <a:gd name="T3" fmla="*/ 580 h 1440"/>
                <a:gd name="T4" fmla="*/ 0 w 1155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6">
              <a:extLst>
                <a:ext uri="{FF2B5EF4-FFF2-40B4-BE49-F238E27FC236}">
                  <a16:creationId xmlns:a16="http://schemas.microsoft.com/office/drawing/2014/main" id="{DD3CB962-060C-4DC7-9332-CF1E418BF2A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>
                <a:gd name="T0" fmla="*/ 75 w 75"/>
                <a:gd name="T1" fmla="*/ 0 h 45"/>
                <a:gd name="T2" fmla="*/ 0 w 75"/>
                <a:gd name="T3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7">
              <a:extLst>
                <a:ext uri="{FF2B5EF4-FFF2-40B4-BE49-F238E27FC236}">
                  <a16:creationId xmlns:a16="http://schemas.microsoft.com/office/drawing/2014/main" id="{27A42473-8BB9-4BD2-B4E3-94BA8291DF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>
                <a:gd name="T0" fmla="*/ 1053 w 1160"/>
                <a:gd name="T1" fmla="*/ 1441 h 1441"/>
                <a:gd name="T2" fmla="*/ 705 w 1160"/>
                <a:gd name="T3" fmla="*/ 599 h 1441"/>
                <a:gd name="T4" fmla="*/ 0 w 1160"/>
                <a:gd name="T5" fmla="*/ 0 h 1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8">
              <a:extLst>
                <a:ext uri="{FF2B5EF4-FFF2-40B4-BE49-F238E27FC236}">
                  <a16:creationId xmlns:a16="http://schemas.microsoft.com/office/drawing/2014/main" id="{53EF59A5-23F4-4290-80B7-CAF1871BCD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>
                <a:gd name="T0" fmla="*/ 1040 w 1137"/>
                <a:gd name="T1" fmla="*/ 1440 h 1440"/>
                <a:gd name="T2" fmla="*/ 698 w 1137"/>
                <a:gd name="T3" fmla="*/ 611 h 1440"/>
                <a:gd name="T4" fmla="*/ 0 w 1137"/>
                <a:gd name="T5" fmla="*/ 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9">
              <a:extLst>
                <a:ext uri="{FF2B5EF4-FFF2-40B4-BE49-F238E27FC236}">
                  <a16:creationId xmlns:a16="http://schemas.microsoft.com/office/drawing/2014/main" id="{BF9354D0-6F8D-4FB6-AD3A-48C3D9AF88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>
                <a:gd name="T0" fmla="*/ 1011 w 1058"/>
                <a:gd name="T1" fmla="*/ 1439 h 1439"/>
                <a:gd name="T2" fmla="*/ 648 w 1058"/>
                <a:gd name="T3" fmla="*/ 617 h 1439"/>
                <a:gd name="T4" fmla="*/ 0 w 1058"/>
                <a:gd name="T5" fmla="*/ 0 h 1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0">
              <a:extLst>
                <a:ext uri="{FF2B5EF4-FFF2-40B4-BE49-F238E27FC236}">
                  <a16:creationId xmlns:a16="http://schemas.microsoft.com/office/drawing/2014/main" id="{1B59CCA4-527B-45C4-8F7E-732CC62FE4B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>
                <a:gd name="T0" fmla="*/ 718 w 718"/>
                <a:gd name="T1" fmla="*/ 575 h 575"/>
                <a:gd name="T2" fmla="*/ 0 w 718"/>
                <a:gd name="T3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BEBDFBD4-5C0C-45CB-AF71-B35B1F2FE93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>
                <a:gd name="T0" fmla="*/ 620 w 620"/>
                <a:gd name="T1" fmla="*/ 536 h 536"/>
                <a:gd name="T2" fmla="*/ 0 w 620"/>
                <a:gd name="T3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2">
              <a:extLst>
                <a:ext uri="{FF2B5EF4-FFF2-40B4-BE49-F238E27FC236}">
                  <a16:creationId xmlns:a16="http://schemas.microsoft.com/office/drawing/2014/main" id="{8A394757-0A91-4564-8163-74D5E19ED16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>
                <a:gd name="T0" fmla="*/ 0 w 455"/>
                <a:gd name="T1" fmla="*/ 0 h 285"/>
                <a:gd name="T2" fmla="*/ 455 w 455"/>
                <a:gd name="T3" fmla="*/ 285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3">
              <a:extLst>
                <a:ext uri="{FF2B5EF4-FFF2-40B4-BE49-F238E27FC236}">
                  <a16:creationId xmlns:a16="http://schemas.microsoft.com/office/drawing/2014/main" id="{8C2C6293-55BB-49FE-B671-19E35F572D3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>
                <a:gd name="T0" fmla="*/ 0 w 188"/>
                <a:gd name="T1" fmla="*/ 0 h 112"/>
                <a:gd name="T2" fmla="*/ 188 w 188"/>
                <a:gd name="T3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8D5061EC-A8C3-46F8-9EB6-BB1291628A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680" y="-6706"/>
            <a:ext cx="4640003" cy="68711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alpha val="2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 descr="A close up of a map&#10;&#10;Description generated with high confidence">
            <a:extLst>
              <a:ext uri="{FF2B5EF4-FFF2-40B4-BE49-F238E27FC236}">
                <a16:creationId xmlns:a16="http://schemas.microsoft.com/office/drawing/2014/main" id="{F0F523A4-C6D6-45A9-AB58-E1E258FDDC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20041" y="1335916"/>
            <a:ext cx="4000818" cy="4178400"/>
          </a:xfrm>
          <a:prstGeom prst="rect">
            <a:avLst/>
          </a:prstGeom>
          <a:ln w="9525">
            <a:noFill/>
          </a:ln>
        </p:spPr>
      </p:pic>
      <p:grpSp>
        <p:nvGrpSpPr>
          <p:cNvPr id="35" name="Group 34">
            <a:extLst>
              <a:ext uri="{FF2B5EF4-FFF2-40B4-BE49-F238E27FC236}">
                <a16:creationId xmlns:a16="http://schemas.microsoft.com/office/drawing/2014/main" id="{B9C7C348-8A04-4BE8-9B6D-CEF2FFFB3B4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55064" y="1186483"/>
            <a:ext cx="5941686" cy="4477933"/>
            <a:chOff x="807084" y="1186483"/>
            <a:chExt cx="5941686" cy="4477933"/>
          </a:xfrm>
        </p:grpSpPr>
        <p:sp>
          <p:nvSpPr>
            <p:cNvPr id="46" name="Rectangle 35">
              <a:extLst>
                <a:ext uri="{FF2B5EF4-FFF2-40B4-BE49-F238E27FC236}">
                  <a16:creationId xmlns:a16="http://schemas.microsoft.com/office/drawing/2014/main" id="{F6760D9A-13DD-4B66-B7DA-5B0E48CC8EA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780" y="1186483"/>
              <a:ext cx="5940295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Isosceles Triangle 39">
              <a:extLst>
                <a:ext uri="{FF2B5EF4-FFF2-40B4-BE49-F238E27FC236}">
                  <a16:creationId xmlns:a16="http://schemas.microsoft.com/office/drawing/2014/main" id="{07AD8058-29D4-42E1-BED6-F0C360765B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3574311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37">
              <a:extLst>
                <a:ext uri="{FF2B5EF4-FFF2-40B4-BE49-F238E27FC236}">
                  <a16:creationId xmlns:a16="http://schemas.microsoft.com/office/drawing/2014/main" id="{E2A207B5-161F-49E0-972C-D52DB91350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7084" y="1991156"/>
              <a:ext cx="5941686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43394" y="2075504"/>
            <a:ext cx="5769989" cy="1748729"/>
          </a:xfrm>
        </p:spPr>
        <p:txBody>
          <a:bodyPr>
            <a:normAutofit/>
          </a:bodyPr>
          <a:lstStyle/>
          <a:p>
            <a:r>
              <a:rPr lang="tr-TR" dirty="0" err="1">
                <a:cs typeface="Calibri Light"/>
              </a:rPr>
              <a:t>Ash</a:t>
            </a:r>
            <a:r>
              <a:rPr lang="tr-TR" dirty="0">
                <a:cs typeface="Calibri Light"/>
              </a:rPr>
              <a:t> </a:t>
            </a:r>
            <a:r>
              <a:rPr lang="tr-TR" dirty="0" err="1">
                <a:cs typeface="Calibri Light"/>
              </a:rPr>
              <a:t>cloud</a:t>
            </a:r>
            <a:r>
              <a:rPr lang="tr-TR" dirty="0">
                <a:cs typeface="Calibri Light"/>
              </a:rPr>
              <a:t> 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43396" y="3906266"/>
            <a:ext cx="5769988" cy="1322587"/>
          </a:xfrm>
        </p:spPr>
        <p:txBody>
          <a:bodyPr vert="horz" lIns="91440" tIns="0" rIns="91440" bIns="45720" rtlCol="0" anchor="t">
            <a:normAutofit fontScale="77500" lnSpcReduction="20000"/>
          </a:bodyPr>
          <a:lstStyle/>
          <a:p>
            <a:r>
              <a:rPr lang="tr-TR" sz="4400" dirty="0" err="1">
                <a:latin typeface="Abadi"/>
              </a:rPr>
              <a:t>Ash,steam</a:t>
            </a:r>
            <a:r>
              <a:rPr lang="tr-TR" sz="4400" dirty="0">
                <a:latin typeface="Abadi"/>
              </a:rPr>
              <a:t> </a:t>
            </a:r>
            <a:r>
              <a:rPr lang="tr-TR" sz="4400" dirty="0" err="1">
                <a:latin typeface="Abadi"/>
              </a:rPr>
              <a:t>and</a:t>
            </a:r>
            <a:r>
              <a:rPr lang="tr-TR" sz="4400" dirty="0">
                <a:latin typeface="Abadi"/>
              </a:rPr>
              <a:t> </a:t>
            </a:r>
            <a:r>
              <a:rPr lang="tr-TR" sz="4400" dirty="0" err="1">
                <a:latin typeface="Abadi"/>
              </a:rPr>
              <a:t>gas</a:t>
            </a:r>
            <a:r>
              <a:rPr lang="tr-TR" sz="4400" dirty="0">
                <a:latin typeface="Abadi"/>
              </a:rPr>
              <a:t> is </a:t>
            </a:r>
            <a:r>
              <a:rPr lang="tr-TR" sz="4400" dirty="0" err="1">
                <a:latin typeface="Abadi"/>
              </a:rPr>
              <a:t>pushed</a:t>
            </a:r>
            <a:r>
              <a:rPr lang="tr-TR" sz="4400" dirty="0">
                <a:latin typeface="Abadi"/>
              </a:rPr>
              <a:t> </a:t>
            </a:r>
            <a:r>
              <a:rPr lang="tr-TR" sz="4400" dirty="0" err="1">
                <a:latin typeface="Abadi"/>
              </a:rPr>
              <a:t>out</a:t>
            </a:r>
            <a:r>
              <a:rPr lang="tr-TR" sz="4400" dirty="0">
                <a:latin typeface="Abadi"/>
              </a:rPr>
              <a:t> of </a:t>
            </a:r>
            <a:r>
              <a:rPr lang="tr-TR" sz="4400" dirty="0" err="1">
                <a:latin typeface="Abadi"/>
              </a:rPr>
              <a:t>the</a:t>
            </a:r>
            <a:r>
              <a:rPr lang="tr-TR" sz="4400" dirty="0">
                <a:latin typeface="Abadi"/>
              </a:rPr>
              <a:t> top of </a:t>
            </a:r>
            <a:r>
              <a:rPr lang="tr-TR" sz="4400" dirty="0" err="1">
                <a:latin typeface="Abadi"/>
              </a:rPr>
              <a:t>the</a:t>
            </a:r>
            <a:r>
              <a:rPr lang="tr-TR" sz="4400" dirty="0">
                <a:latin typeface="Abadi"/>
              </a:rPr>
              <a:t> </a:t>
            </a:r>
            <a:r>
              <a:rPr lang="tr-TR" sz="4400" dirty="0" err="1">
                <a:latin typeface="Abadi"/>
              </a:rPr>
              <a:t>volcano</a:t>
            </a:r>
            <a:r>
              <a:rPr lang="tr-TR" sz="4400" dirty="0">
                <a:latin typeface="Abadi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64104FA-2CF8-45D5-9830-607B5FBB3637}"/>
              </a:ext>
            </a:extLst>
          </p:cNvPr>
          <p:cNvSpPr txBox="1"/>
          <p:nvPr/>
        </p:nvSpPr>
        <p:spPr>
          <a:xfrm>
            <a:off x="1524901" y="5314261"/>
            <a:ext cx="2795958" cy="200055"/>
          </a:xfrm>
          <a:prstGeom prst="rect">
            <a:avLst/>
          </a:prstGeom>
          <a:solidFill>
            <a:srgbClr val="000000"/>
          </a:solidFill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CC BY-SA-NC</a:t>
            </a:r>
            <a:r>
              <a:rPr lang="en-US" sz="700">
                <a:solidFill>
                  <a:srgbClr val="FFFFFF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286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695D6B-1729-468A-8D13-38B8E7D33F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Crater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4B8C757-343B-4FD6-BC86-2EA6772CC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vert="horz" lIns="91440" tIns="0" rIns="91440" bIns="45720" rtlCol="0">
            <a:normAutofit/>
          </a:bodyPr>
          <a:lstStyle/>
          <a:p>
            <a:r>
              <a:rPr lang="en-US" sz="2000">
                <a:latin typeface="Abadi"/>
              </a:rPr>
              <a:t>These are circular depressions at the top of the volcano.</a:t>
            </a:r>
          </a:p>
        </p:txBody>
      </p:sp>
    </p:spTree>
    <p:extLst>
      <p:ext uri="{BB962C8B-B14F-4D97-AF65-F5344CB8AC3E}">
        <p14:creationId xmlns:p14="http://schemas.microsoft.com/office/powerpoint/2010/main" val="3796602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1AA20E-4CF8-480D-9F7F-67497B0FD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Main vent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2D53BF-F4F5-4413-B6E7-8CCFCC4AF8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vert="horz" lIns="91440" tIns="0" rIns="91440" bIns="45720" rtlCol="0">
            <a:normAutofit/>
          </a:bodyPr>
          <a:lstStyle/>
          <a:p>
            <a:r>
              <a:rPr lang="en-US" sz="2000">
                <a:latin typeface="Abadi"/>
              </a:rPr>
              <a:t>This is the main vent that connets the magma chamber to the surface.</a:t>
            </a:r>
          </a:p>
        </p:txBody>
      </p:sp>
    </p:spTree>
    <p:extLst>
      <p:ext uri="{BB962C8B-B14F-4D97-AF65-F5344CB8AC3E}">
        <p14:creationId xmlns:p14="http://schemas.microsoft.com/office/powerpoint/2010/main" val="2984544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ECFA4F-BDDA-41DD-887F-971B5E755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LAVA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344D74-73C7-4925-A74C-D47B2B2680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vert="horz" lIns="91440" tIns="0" rIns="91440" bIns="45720" rtlCol="0">
            <a:normAutofit/>
          </a:bodyPr>
          <a:lstStyle/>
          <a:p>
            <a:r>
              <a:rPr lang="en-US" sz="2000"/>
              <a:t>This is the molten rock after it reaches the surface.</a:t>
            </a:r>
          </a:p>
        </p:txBody>
      </p:sp>
    </p:spTree>
    <p:extLst>
      <p:ext uri="{BB962C8B-B14F-4D97-AF65-F5344CB8AC3E}">
        <p14:creationId xmlns:p14="http://schemas.microsoft.com/office/powerpoint/2010/main" val="3016827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942B9D-F08B-40CE-AD66-AB1847B5AB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Secondaey cone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770C7D-FFC6-47C7-B6E7-6088E0928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vert="horz" lIns="91440" tIns="0" rIns="91440" bIns="45720" rtlCol="0">
            <a:normAutofit/>
          </a:bodyPr>
          <a:lstStyle/>
          <a:p>
            <a:r>
              <a:rPr lang="en-US" sz="2000" dirty="0"/>
              <a:t>This is a cone that builds up around secondary vents.</a:t>
            </a:r>
          </a:p>
        </p:txBody>
      </p:sp>
    </p:spTree>
    <p:extLst>
      <p:ext uri="{BB962C8B-B14F-4D97-AF65-F5344CB8AC3E}">
        <p14:creationId xmlns:p14="http://schemas.microsoft.com/office/powerpoint/2010/main" val="2287369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5B0C3A-21E2-48DE-A5A5-8D04D0CB61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Secondary Vent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18D3CB-BCFE-4A46-B062-245BAFC674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vert="horz" lIns="91440" tIns="0" rIns="91440" bIns="45720" rtlCol="0">
            <a:normAutofit/>
          </a:bodyPr>
          <a:lstStyle/>
          <a:p>
            <a:r>
              <a:rPr lang="en-US" sz="2000"/>
              <a:t>The magma reaches the surface with out using the main vent.</a:t>
            </a:r>
          </a:p>
        </p:txBody>
      </p:sp>
    </p:spTree>
    <p:extLst>
      <p:ext uri="{BB962C8B-B14F-4D97-AF65-F5344CB8AC3E}">
        <p14:creationId xmlns:p14="http://schemas.microsoft.com/office/powerpoint/2010/main" val="40957164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9438E1-1EBA-42A7-9B3B-10D6FE8AB3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Magma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D674E-26C0-43F9-B985-2E25F9FB83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vert="horz" lIns="91440" tIns="0" rIns="91440" bIns="45720" rtlCol="0">
            <a:normAutofit/>
          </a:bodyPr>
          <a:lstStyle/>
          <a:p>
            <a:r>
              <a:rPr lang="en-US" sz="2000"/>
              <a:t>This is molten rock under the ground.</a:t>
            </a:r>
          </a:p>
        </p:txBody>
      </p:sp>
    </p:spTree>
    <p:extLst>
      <p:ext uri="{BB962C8B-B14F-4D97-AF65-F5344CB8AC3E}">
        <p14:creationId xmlns:p14="http://schemas.microsoft.com/office/powerpoint/2010/main" val="40665962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A80F42C-A14B-40F7-98D0-BCCD9C23DF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Magma Chamber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95FFA0-1535-43D2-BE57-31A530D686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8" y="3783690"/>
            <a:ext cx="5414125" cy="1196717"/>
          </a:xfrm>
        </p:spPr>
        <p:txBody>
          <a:bodyPr vert="horz" lIns="91440" tIns="0" rIns="91440" bIns="45720" rtlCol="0">
            <a:normAutofit/>
          </a:bodyPr>
          <a:lstStyle/>
          <a:p>
            <a:r>
              <a:rPr lang="en-US" sz="2000"/>
              <a:t>This is where the magma is stored under ground.</a:t>
            </a:r>
          </a:p>
        </p:txBody>
      </p:sp>
    </p:spTree>
    <p:extLst>
      <p:ext uri="{BB962C8B-B14F-4D97-AF65-F5344CB8AC3E}">
        <p14:creationId xmlns:p14="http://schemas.microsoft.com/office/powerpoint/2010/main" val="954016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34DE10-424B-4114-88AB-704981FA0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en-US" sz="4800">
                <a:cs typeface="Calibri Light"/>
              </a:rPr>
              <a:t>All About Volcanos</a:t>
            </a:r>
            <a:endParaRPr lang="en-US" sz="4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2B3712-1014-4DFF-A056-4249CE0627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88939" y="3769313"/>
            <a:ext cx="5414125" cy="1196717"/>
          </a:xfrm>
        </p:spPr>
        <p:txBody>
          <a:bodyPr vert="horz" lIns="91440" tIns="0" rIns="91440" bIns="45720" rtlCol="0" anchor="t">
            <a:normAutofit fontScale="32500" lnSpcReduction="20000"/>
          </a:bodyPr>
          <a:lstStyle/>
          <a:p>
            <a:pPr>
              <a:lnSpc>
                <a:spcPct val="90000"/>
              </a:lnSpc>
            </a:pPr>
            <a:r>
              <a:rPr lang="en-US" sz="3200" dirty="0"/>
              <a:t>Most volcanos can be found in countries that have coastlines on the Pacific </a:t>
            </a:r>
            <a:r>
              <a:rPr lang="en-US" sz="3200" dirty="0" err="1"/>
              <a:t>Ocean.This</a:t>
            </a:r>
            <a:r>
              <a:rPr lang="en-US" sz="3200" dirty="0"/>
              <a:t> is called the Ring of Fire.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Tambora in Indonesia killed 1815 people.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This is the biggest eruption known to us 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The 3 types of volcanos are called </a:t>
            </a:r>
            <a:r>
              <a:rPr lang="en-US" sz="3200" dirty="0" err="1"/>
              <a:t>active,dormant</a:t>
            </a:r>
            <a:r>
              <a:rPr lang="en-US" sz="3200" dirty="0"/>
              <a:t> and extinct.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These are all volcanos that </a:t>
            </a:r>
            <a:r>
              <a:rPr lang="en-US" sz="3200" dirty="0" err="1"/>
              <a:t>havent</a:t>
            </a:r>
            <a:r>
              <a:rPr lang="en-US" sz="3200" dirty="0"/>
              <a:t> yet erupted or are now extinct.</a:t>
            </a:r>
          </a:p>
        </p:txBody>
      </p:sp>
    </p:spTree>
    <p:extLst>
      <p:ext uri="{BB962C8B-B14F-4D97-AF65-F5344CB8AC3E}">
        <p14:creationId xmlns:p14="http://schemas.microsoft.com/office/powerpoint/2010/main" val="381803105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179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Abadi</vt:lpstr>
      <vt:lpstr>Calibri Light</vt:lpstr>
      <vt:lpstr>Rockwell</vt:lpstr>
      <vt:lpstr>Wingdings</vt:lpstr>
      <vt:lpstr>Atlas</vt:lpstr>
      <vt:lpstr>Ash cloud </vt:lpstr>
      <vt:lpstr>Crater</vt:lpstr>
      <vt:lpstr>Main vent</vt:lpstr>
      <vt:lpstr>LAVA</vt:lpstr>
      <vt:lpstr>Secondaey cone</vt:lpstr>
      <vt:lpstr>Secondary Vent</vt:lpstr>
      <vt:lpstr>Magma</vt:lpstr>
      <vt:lpstr>Magma Chamber</vt:lpstr>
      <vt:lpstr>All About Volcanos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Wilson</dc:creator>
  <cp:lastModifiedBy>Ms M Wilson</cp:lastModifiedBy>
  <cp:revision>294</cp:revision>
  <dcterms:created xsi:type="dcterms:W3CDTF">2020-06-18T08:54:09Z</dcterms:created>
  <dcterms:modified xsi:type="dcterms:W3CDTF">2020-06-21T08:04:29Z</dcterms:modified>
</cp:coreProperties>
</file>