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6.xml" ContentType="application/vnd.openxmlformats-officedocument.theme+xml"/>
  <Override PartName="/ppt/slideLayouts/slideLayout8.xml" ContentType="application/vnd.openxmlformats-officedocument.presentationml.slideLayout+xml"/>
  <Override PartName="/ppt/theme/theme7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4"/>
    <p:sldMasterId id="2147483672" r:id="rId5"/>
    <p:sldMasterId id="2147483674" r:id="rId6"/>
    <p:sldMasterId id="2147483676" r:id="rId7"/>
    <p:sldMasterId id="2147483678" r:id="rId8"/>
    <p:sldMasterId id="2147483680" r:id="rId9"/>
    <p:sldMasterId id="2147483683" r:id="rId10"/>
    <p:sldMasterId id="2147483685" r:id="rId11"/>
    <p:sldMasterId id="2147483666" r:id="rId12"/>
  </p:sldMasterIdLst>
  <p:notesMasterIdLst>
    <p:notesMasterId r:id="rId26"/>
  </p:notesMasterIdLst>
  <p:sldIdLst>
    <p:sldId id="296" r:id="rId13"/>
    <p:sldId id="297" r:id="rId14"/>
    <p:sldId id="304" r:id="rId15"/>
    <p:sldId id="314" r:id="rId16"/>
    <p:sldId id="298" r:id="rId17"/>
    <p:sldId id="291" r:id="rId18"/>
    <p:sldId id="310" r:id="rId19"/>
    <p:sldId id="293" r:id="rId20"/>
    <p:sldId id="311" r:id="rId21"/>
    <p:sldId id="312" r:id="rId22"/>
    <p:sldId id="316" r:id="rId23"/>
    <p:sldId id="317" r:id="rId24"/>
    <p:sldId id="315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94"/>
  </p:normalViewPr>
  <p:slideViewPr>
    <p:cSldViewPr snapToGrid="0" snapToObjects="1">
      <p:cViewPr varScale="1">
        <p:scale>
          <a:sx n="65" d="100"/>
          <a:sy n="65" d="100"/>
        </p:scale>
        <p:origin x="134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2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7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E4B4D-D867-492E-97B2-A4C94167F287}" type="datetimeFigureOut">
              <a:rPr lang="en-GB" smtClean="0"/>
              <a:t>18/10/2020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3A521-224D-4C95-824A-3CEFF92EB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161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18/10/2020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68259" y="623817"/>
            <a:ext cx="747045" cy="747045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5330778" y="766506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Have a think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75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24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5335E50-1930-44E5-9B14-893AFBD95C69}" type="datetimeFigureOut">
              <a:rPr lang="en-GB" smtClean="0"/>
              <a:t>18/10/2020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08BBDC2-4ED5-4A8D-A28C-1B3F6D241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53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0539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46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427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baseline="0">
                <a:latin typeface="Comic Sans MS" panose="030F0702030302020204" pitchFamily="66" charset="0"/>
              </a:defRPr>
            </a:lvl1pPr>
          </a:lstStyle>
          <a:p>
            <a:r>
              <a:rPr lang="en-US" dirty="0" smtClean="0"/>
              <a:t>Have a go at questions 1, 2 and 3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3309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 smtClean="0"/>
              <a:t>Have a go at questions 1, 2 and 3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065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32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104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8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jp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A87BA8-EE05-5B47-AA8E-5C40480EF833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10/18/2020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004220-09CD-BB40-9D4B-3D471FD5207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73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3B58596D-144E-6F4B-8342-E9E1FC0F71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404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8" name="Picture 7" descr="A picture containing table&#10;&#10;Description automatically generated">
            <a:extLst>
              <a:ext uri="{FF2B5EF4-FFF2-40B4-BE49-F238E27FC236}">
                <a16:creationId xmlns:a16="http://schemas.microsoft.com/office/drawing/2014/main" id="{DB37CFC6-37C9-CE49-AB05-C39AD71AAE6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837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een sign with white text&#10;&#10;Description automatically generated">
            <a:extLst>
              <a:ext uri="{FF2B5EF4-FFF2-40B4-BE49-F238E27FC236}">
                <a16:creationId xmlns:a16="http://schemas.microsoft.com/office/drawing/2014/main" id="{627127CC-F8BF-374D-9CF0-C9021CFC3C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95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634670BB-6BE0-8F4F-A2E1-506C97C3530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6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computer&#10;&#10;Description automatically generated">
            <a:extLst>
              <a:ext uri="{FF2B5EF4-FFF2-40B4-BE49-F238E27FC236}">
                <a16:creationId xmlns:a16="http://schemas.microsoft.com/office/drawing/2014/main" id="{F1F9FB75-2361-044D-8BC0-87797F0B3CD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7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FB1CD55F-F59D-4C4C-B1D3-CF371F7843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07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Y5_SP_B3_PP13.jpg">
            <a:extLst>
              <a:ext uri="{FF2B5EF4-FFF2-40B4-BE49-F238E27FC236}">
                <a16:creationId xmlns:a16="http://schemas.microsoft.com/office/drawing/2014/main" id="{E95FB4EA-75B8-F24A-A499-2ACE9F9705C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3599"/>
            <a:ext cx="9144000" cy="6464401"/>
          </a:xfrm>
          <a:prstGeom prst="rect">
            <a:avLst/>
          </a:prstGeom>
        </p:spPr>
      </p:pic>
      <p:pic>
        <p:nvPicPr>
          <p:cNvPr id="7" name="Picture 6" descr="Y5_SP_B3_PP13.jpg">
            <a:extLst>
              <a:ext uri="{FF2B5EF4-FFF2-40B4-BE49-F238E27FC236}">
                <a16:creationId xmlns:a16="http://schemas.microsoft.com/office/drawing/2014/main" id="{251B3F75-D21C-0C4E-A1CC-4B8DDEF0853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897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Y5_SP_B3_PP13.jpg">
            <a:extLst>
              <a:ext uri="{FF2B5EF4-FFF2-40B4-BE49-F238E27FC236}">
                <a16:creationId xmlns:a16="http://schemas.microsoft.com/office/drawing/2014/main" id="{E95FB4EA-75B8-F24A-A499-2ACE9F9705C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3599"/>
            <a:ext cx="9144000" cy="6464401"/>
          </a:xfrm>
          <a:prstGeom prst="rect">
            <a:avLst/>
          </a:prstGeom>
        </p:spPr>
      </p:pic>
      <p:pic>
        <p:nvPicPr>
          <p:cNvPr id="7" name="Picture 6" descr="Y5_SP_B3_PP13.jpg">
            <a:extLst>
              <a:ext uri="{FF2B5EF4-FFF2-40B4-BE49-F238E27FC236}">
                <a16:creationId xmlns:a16="http://schemas.microsoft.com/office/drawing/2014/main" id="{251B3F75-D21C-0C4E-A1CC-4B8DDEF0853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256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9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Relationship Id="rId6" Type="http://schemas.openxmlformats.org/officeDocument/2006/relationships/image" Target="../media/image100.png"/><Relationship Id="rId5" Type="http://schemas.openxmlformats.org/officeDocument/2006/relationships/image" Target="../media/image9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Relationship Id="rId6" Type="http://schemas.openxmlformats.org/officeDocument/2006/relationships/image" Target="../media/image13.png"/><Relationship Id="rId5" Type="http://schemas.openxmlformats.org/officeDocument/2006/relationships/image" Target="../media/image12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5" Type="http://schemas.openxmlformats.org/officeDocument/2006/relationships/image" Target="../media/image10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6" Type="http://schemas.openxmlformats.org/officeDocument/2006/relationships/image" Target="../media/image10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Relationship Id="rId5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Relationship Id="rId5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Relationship Id="rId5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5308"/>
            <a:ext cx="5950212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/>
          <p:cNvGrpSpPr/>
          <p:nvPr/>
        </p:nvGrpSpPr>
        <p:grpSpPr>
          <a:xfrm>
            <a:off x="803295" y="1562099"/>
            <a:ext cx="7215607" cy="669261"/>
            <a:chOff x="850232" y="3272589"/>
            <a:chExt cx="7579894" cy="577516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850232" y="3568859"/>
              <a:ext cx="7571872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850232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8430126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2366210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3882188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5398166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6914144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581991" y="2162765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674939" y="2162765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400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933742" y="2162765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prstClr val="black"/>
                </a:solidFill>
                <a:latin typeface="Calibri" panose="020F0502020204030204"/>
              </a:rPr>
              <a:t>320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366619" y="2162765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prstClr val="black"/>
                </a:solidFill>
                <a:latin typeface="Calibri" panose="020F0502020204030204"/>
              </a:rPr>
              <a:t>340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831310" y="2162765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prstClr val="black"/>
                </a:solidFill>
                <a:latin typeface="Calibri" panose="020F0502020204030204"/>
              </a:rPr>
              <a:t>360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267535" y="2162765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prstClr val="black"/>
                </a:solidFill>
                <a:latin typeface="Calibri" panose="020F0502020204030204"/>
              </a:rPr>
              <a:t>380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803295" y="1156411"/>
            <a:ext cx="7207971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979253" y="740472"/>
            <a:ext cx="930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1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793463" y="1431641"/>
            <a:ext cx="1447490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2240953" y="1431641"/>
            <a:ext cx="1447490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3688443" y="1431641"/>
            <a:ext cx="144421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5135933" y="1431641"/>
            <a:ext cx="1439845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V="1">
            <a:off x="6583423" y="1425859"/>
            <a:ext cx="1482822" cy="5782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803295" y="4637558"/>
            <a:ext cx="7215607" cy="669261"/>
            <a:chOff x="850232" y="3272589"/>
            <a:chExt cx="7579894" cy="577516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850232" y="3568859"/>
              <a:ext cx="7571872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850232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8430126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2366210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3882188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5398166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6914144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TextBox 83"/>
          <p:cNvSpPr txBox="1"/>
          <p:nvPr/>
        </p:nvSpPr>
        <p:spPr>
          <a:xfrm>
            <a:off x="581991" y="5238224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674939" y="5238224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prstClr val="black"/>
                </a:solidFill>
                <a:latin typeface="Calibri" panose="020F0502020204030204"/>
              </a:rPr>
              <a:t>350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933742" y="5238224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prstClr val="black"/>
                </a:solidFill>
                <a:latin typeface="Calibri" panose="020F0502020204030204"/>
              </a:rPr>
              <a:t>310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366619" y="5238224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prstClr val="black"/>
                </a:solidFill>
                <a:latin typeface="Calibri" panose="020F0502020204030204"/>
              </a:rPr>
              <a:t>320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831310" y="5238224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prstClr val="black"/>
                </a:solidFill>
                <a:latin typeface="Calibri" panose="020F0502020204030204"/>
              </a:rPr>
              <a:t>330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267535" y="5238224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prstClr val="black"/>
                </a:solidFill>
                <a:latin typeface="Calibri" panose="020F0502020204030204"/>
              </a:rPr>
              <a:t>340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803295" y="4231870"/>
            <a:ext cx="7207971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4091848" y="3802474"/>
            <a:ext cx="930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Calibri" panose="020F0502020204030204"/>
              </a:rPr>
              <a:t>5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3" name="Straight Arrow Connector 102"/>
          <p:cNvCxnSpPr/>
          <p:nvPr/>
        </p:nvCxnSpPr>
        <p:spPr>
          <a:xfrm>
            <a:off x="793463" y="4507100"/>
            <a:ext cx="1447490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2240953" y="4507100"/>
            <a:ext cx="1447490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3688443" y="4507100"/>
            <a:ext cx="144421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5135933" y="4507100"/>
            <a:ext cx="1439845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V="1">
            <a:off x="6583423" y="4501318"/>
            <a:ext cx="1482822" cy="5782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3003460" y="2703099"/>
                <a:ext cx="258947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dirty="0" smtClean="0"/>
                  <a:t>100 </a:t>
                </a:r>
                <a14:m>
                  <m:oMath xmlns:m="http://schemas.openxmlformats.org/officeDocument/2006/math">
                    <m:r>
                      <a:rPr lang="en-GB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600" dirty="0" smtClean="0"/>
                  <a:t> 5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460" y="2703099"/>
                <a:ext cx="2589471" cy="646331"/>
              </a:xfrm>
              <a:prstGeom prst="rect">
                <a:avLst/>
              </a:prstGeom>
              <a:blipFill>
                <a:blip r:embed="rId5"/>
                <a:stretch>
                  <a:fillRect l="-7311" t="-14151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TextBox 108"/>
          <p:cNvSpPr txBox="1"/>
          <p:nvPr/>
        </p:nvSpPr>
        <p:spPr>
          <a:xfrm>
            <a:off x="5028153" y="2698234"/>
            <a:ext cx="947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</a:t>
            </a:r>
            <a:r>
              <a:rPr lang="en-US" sz="3600" dirty="0" smtClean="0"/>
              <a:t>0</a:t>
            </a:r>
            <a:endParaRPr lang="en-GB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3200420" y="5635919"/>
                <a:ext cx="258947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dirty="0" smtClean="0"/>
                  <a:t>50 </a:t>
                </a:r>
                <a14:m>
                  <m:oMath xmlns:m="http://schemas.openxmlformats.org/officeDocument/2006/math">
                    <m:r>
                      <a:rPr lang="en-GB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600" dirty="0" smtClean="0"/>
                  <a:t> 5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20" y="5635919"/>
                <a:ext cx="2589471" cy="646331"/>
              </a:xfrm>
              <a:prstGeom prst="rect">
                <a:avLst/>
              </a:prstGeom>
              <a:blipFill>
                <a:blip r:embed="rId6"/>
                <a:stretch>
                  <a:fillRect l="-7059" t="-15094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TextBox 110"/>
          <p:cNvSpPr txBox="1"/>
          <p:nvPr/>
        </p:nvSpPr>
        <p:spPr>
          <a:xfrm>
            <a:off x="5057264" y="5635918"/>
            <a:ext cx="947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</a:t>
            </a:r>
            <a:endParaRPr lang="en-GB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922833" y="2856710"/>
            <a:ext cx="15762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accent2"/>
                </a:solidFill>
              </a:rPr>
              <a:t>What’s the same?</a:t>
            </a:r>
            <a:endParaRPr lang="en-GB" sz="2400" dirty="0">
              <a:solidFill>
                <a:schemeClr val="accent2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6387395" y="2803595"/>
            <a:ext cx="15044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accent2"/>
                </a:solidFill>
              </a:rPr>
              <a:t>What’s different?</a:t>
            </a:r>
            <a:endParaRPr lang="en-GB" sz="2400" dirty="0">
              <a:solidFill>
                <a:schemeClr val="accent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298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9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5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5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25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25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70" grpId="0"/>
      <p:bldP spid="72" grpId="0"/>
      <p:bldP spid="74" grpId="0"/>
      <p:bldP spid="46" grpId="0"/>
      <p:bldP spid="84" grpId="0"/>
      <p:bldP spid="85" grpId="0"/>
      <p:bldP spid="87" grpId="0"/>
      <p:bldP spid="89" grpId="0"/>
      <p:bldP spid="91" grpId="0"/>
      <p:bldP spid="99" grpId="0"/>
      <p:bldP spid="102" grpId="0"/>
      <p:bldP spid="108" grpId="0"/>
      <p:bldP spid="109" grpId="0"/>
      <p:bldP spid="110" grpId="0"/>
      <p:bldP spid="111" grpId="0"/>
      <p:bldP spid="10" grpId="0"/>
      <p:bldP spid="1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questions 5 - 8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45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/>
          <p:cNvGrpSpPr/>
          <p:nvPr/>
        </p:nvGrpSpPr>
        <p:grpSpPr>
          <a:xfrm>
            <a:off x="822959" y="2957817"/>
            <a:ext cx="7215607" cy="669261"/>
            <a:chOff x="850232" y="3272589"/>
            <a:chExt cx="7579894" cy="577516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850232" y="3568859"/>
              <a:ext cx="7571872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850232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8430126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640844" y="3613406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694603" y="3613406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400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098449" y="3613406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prstClr val="black"/>
                </a:solidFill>
                <a:latin typeface="Calibri" panose="020F0502020204030204"/>
              </a:rPr>
              <a:t>200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221767" y="742504"/>
            <a:ext cx="64103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 smtClean="0">
                <a:solidFill>
                  <a:prstClr val="black"/>
                </a:solidFill>
                <a:latin typeface="Calibri" panose="020F0502020204030204"/>
              </a:rPr>
              <a:t>Estimate where 150 goes on the number line.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822959" y="2552129"/>
            <a:ext cx="7207971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998916" y="2135070"/>
            <a:ext cx="930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 dirty="0" smtClean="0">
                <a:solidFill>
                  <a:prstClr val="black"/>
                </a:solidFill>
                <a:latin typeface="Calibri" panose="020F0502020204030204"/>
              </a:rPr>
              <a:t>4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4371702" y="2988901"/>
            <a:ext cx="0" cy="66926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512422" y="2966522"/>
            <a:ext cx="0" cy="66926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196148" y="2988901"/>
            <a:ext cx="0" cy="66926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205855" y="3613406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>
                <a:solidFill>
                  <a:prstClr val="black"/>
                </a:solidFill>
                <a:latin typeface="Calibri" panose="020F0502020204030204"/>
              </a:rPr>
              <a:t>1</a:t>
            </a:r>
            <a:r>
              <a:rPr lang="en-GB" sz="2000" dirty="0" smtClean="0">
                <a:solidFill>
                  <a:prstClr val="black"/>
                </a:solidFill>
                <a:latin typeface="Calibri" panose="020F0502020204030204"/>
              </a:rPr>
              <a:t>00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896526" y="3613406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prstClr val="black"/>
                </a:solidFill>
                <a:latin typeface="Calibri" panose="020F0502020204030204"/>
              </a:rPr>
              <a:t>300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>
            <a:off x="3505199" y="2988900"/>
            <a:ext cx="0" cy="669261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3180768" y="3613406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schemeClr val="accent1"/>
                </a:solidFill>
                <a:latin typeface="Calibri" panose="020F0502020204030204"/>
              </a:rPr>
              <a:t>1</a:t>
            </a:r>
            <a:r>
              <a:rPr lang="en-GB" sz="2000" dirty="0">
                <a:solidFill>
                  <a:schemeClr val="accent1"/>
                </a:solidFill>
                <a:latin typeface="Calibri" panose="020F0502020204030204"/>
              </a:rPr>
              <a:t>5</a:t>
            </a:r>
            <a:r>
              <a:rPr lang="en-GB" sz="2000" dirty="0" smtClean="0">
                <a:solidFill>
                  <a:schemeClr val="accent1"/>
                </a:solidFill>
                <a:latin typeface="Calibri" panose="020F0502020204030204"/>
              </a:rPr>
              <a:t>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3024003" y="4241597"/>
                <a:ext cx="258947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dirty="0"/>
                  <a:t>4</a:t>
                </a:r>
                <a:r>
                  <a:rPr lang="en-GB" sz="3600" dirty="0" smtClean="0"/>
                  <a:t>00 </a:t>
                </a:r>
                <a14:m>
                  <m:oMath xmlns:m="http://schemas.openxmlformats.org/officeDocument/2006/math">
                    <m:r>
                      <a:rPr lang="en-GB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600" dirty="0" smtClean="0"/>
                  <a:t> 2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4003" y="4241597"/>
                <a:ext cx="2589471" cy="646331"/>
              </a:xfrm>
              <a:prstGeom prst="rect">
                <a:avLst/>
              </a:prstGeom>
              <a:blipFill>
                <a:blip r:embed="rId5"/>
                <a:stretch>
                  <a:fillRect l="-7059" t="-15094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TextBox 81"/>
          <p:cNvSpPr txBox="1"/>
          <p:nvPr/>
        </p:nvSpPr>
        <p:spPr>
          <a:xfrm>
            <a:off x="5048696" y="4236732"/>
            <a:ext cx="947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200</a:t>
            </a:r>
            <a:endParaRPr lang="en-GB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3020189" y="4917009"/>
                <a:ext cx="258947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dirty="0" smtClean="0"/>
                  <a:t>400 </a:t>
                </a:r>
                <a14:m>
                  <m:oMath xmlns:m="http://schemas.openxmlformats.org/officeDocument/2006/math">
                    <m:r>
                      <a:rPr lang="en-GB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600" dirty="0" smtClean="0"/>
                  <a:t> 4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189" y="4917009"/>
                <a:ext cx="2589471" cy="646331"/>
              </a:xfrm>
              <a:prstGeom prst="rect">
                <a:avLst/>
              </a:prstGeom>
              <a:blipFill>
                <a:blip r:embed="rId6"/>
                <a:stretch>
                  <a:fillRect l="-7059" t="-15094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TextBox 83"/>
          <p:cNvSpPr txBox="1"/>
          <p:nvPr/>
        </p:nvSpPr>
        <p:spPr>
          <a:xfrm>
            <a:off x="5048696" y="4917008"/>
            <a:ext cx="947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100</a:t>
            </a:r>
            <a:endParaRPr lang="en-GB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515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46" grpId="0"/>
      <p:bldP spid="77" grpId="0"/>
      <p:bldP spid="78" grpId="0"/>
      <p:bldP spid="80" grpId="0"/>
      <p:bldP spid="81" grpId="0"/>
      <p:bldP spid="82" grpId="0"/>
      <p:bldP spid="83" grpId="0"/>
      <p:bldP spid="8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the rest of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839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0220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67512" y="536835"/>
                <a:ext cx="7525512" cy="4832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latin typeface="Calibri" panose="020F0502020204030204" pitchFamily="34" charset="0"/>
                  </a:rPr>
                  <a:t>1) 900, 800, 700, 600, _____, _____, _____</a:t>
                </a:r>
              </a:p>
              <a:p>
                <a:endParaRPr lang="en-GB" sz="2800" dirty="0" smtClean="0">
                  <a:latin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</a:endParaRPr>
              </a:p>
              <a:p>
                <a:r>
                  <a:rPr lang="en-GB" sz="2800" dirty="0" smtClean="0">
                    <a:latin typeface="Calibri" panose="020F0502020204030204" pitchFamily="34" charset="0"/>
                  </a:rPr>
                  <a:t>2) 20, 40, 60, ___, ____, ____, ____</a:t>
                </a:r>
              </a:p>
              <a:p>
                <a:endParaRPr lang="en-GB" sz="2800" dirty="0" smtClean="0">
                  <a:latin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</a:endParaRPr>
              </a:p>
              <a:p>
                <a:r>
                  <a:rPr lang="en-GB" sz="2800" dirty="0" smtClean="0">
                    <a:latin typeface="Calibri" panose="020F0502020204030204" pitchFamily="34" charset="0"/>
                  </a:rPr>
                  <a:t>3)</a:t>
                </a:r>
                <a:r>
                  <a:rPr lang="en-US" sz="2800" dirty="0">
                    <a:latin typeface="Calibri" panose="020F0502020204030204" pitchFamily="34" charset="0"/>
                  </a:rPr>
                  <a:t> </a:t>
                </a:r>
                <a:r>
                  <a:rPr lang="en-US" sz="2800" dirty="0" smtClean="0">
                    <a:latin typeface="Calibri" panose="020F0502020204030204" pitchFamily="34" charset="0"/>
                  </a:rPr>
                  <a:t> 100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</a:endParaRPr>
              </a:p>
              <a:p>
                <a:endParaRPr lang="en-GB" sz="2800" dirty="0" smtClean="0">
                  <a:latin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</a:rPr>
                  <a:t>4</a:t>
                </a:r>
                <a:r>
                  <a:rPr lang="en-GB" sz="2800" dirty="0" smtClean="0">
                    <a:latin typeface="Calibri" panose="020F0502020204030204" pitchFamily="34" charset="0"/>
                  </a:rPr>
                  <a:t>)</a:t>
                </a:r>
                <a:r>
                  <a:rPr lang="en-US" sz="2800" dirty="0">
                    <a:latin typeface="Calibri" panose="020F0502020204030204" pitchFamily="34" charset="0"/>
                  </a:rPr>
                  <a:t> </a:t>
                </a:r>
                <a:r>
                  <a:rPr lang="en-US" sz="2800" dirty="0" smtClean="0">
                    <a:latin typeface="Calibri" panose="020F0502020204030204" pitchFamily="34" charset="0"/>
                  </a:rPr>
                  <a:t> 200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" y="536835"/>
                <a:ext cx="7525512" cy="4832092"/>
              </a:xfrm>
              <a:prstGeom prst="rect">
                <a:avLst/>
              </a:prstGeom>
              <a:blipFill>
                <a:blip r:embed="rId5"/>
                <a:stretch>
                  <a:fillRect l="-1702" t="-11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3713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69941" y="524353"/>
            <a:ext cx="799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</a:rPr>
              <a:t>5</a:t>
            </a:r>
            <a:r>
              <a:rPr lang="en-GB" sz="2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00</a:t>
            </a:r>
            <a:endParaRPr lang="en-GB" sz="28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32693" y="538001"/>
            <a:ext cx="799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400</a:t>
            </a:r>
            <a:endParaRPr lang="en-GB" sz="28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95445" y="524353"/>
            <a:ext cx="799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300</a:t>
            </a:r>
            <a:endParaRPr lang="en-GB" sz="28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05294" y="1802622"/>
            <a:ext cx="799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</a:rPr>
              <a:t>8</a:t>
            </a:r>
            <a:r>
              <a:rPr lang="en-GB" sz="2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0</a:t>
            </a:r>
            <a:endParaRPr lang="en-GB" sz="28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10302" y="1802622"/>
            <a:ext cx="799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100</a:t>
            </a:r>
            <a:endParaRPr lang="en-GB" sz="28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92718" y="1802622"/>
            <a:ext cx="799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120</a:t>
            </a:r>
            <a:endParaRPr lang="en-GB" sz="28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75134" y="1802622"/>
            <a:ext cx="799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140</a:t>
            </a:r>
            <a:endParaRPr lang="en-GB" sz="28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55610" y="3095705"/>
            <a:ext cx="799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10</a:t>
            </a:r>
            <a:endParaRPr lang="en-GB" sz="28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55610" y="4375140"/>
            <a:ext cx="799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alibri" panose="020F0502020204030204" pitchFamily="34" charset="0"/>
              </a:rPr>
              <a:t>2</a:t>
            </a:r>
            <a:r>
              <a:rPr lang="en-GB" sz="28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0</a:t>
            </a:r>
            <a:endParaRPr lang="en-GB" sz="2800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67512" y="536835"/>
                <a:ext cx="7525512" cy="4832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latin typeface="Calibri" panose="020F0502020204030204" pitchFamily="34" charset="0"/>
                  </a:rPr>
                  <a:t>1) 900, 800, 700, 600, _____, _____, _____</a:t>
                </a:r>
              </a:p>
              <a:p>
                <a:endParaRPr lang="en-GB" sz="2800" dirty="0" smtClean="0">
                  <a:latin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</a:endParaRPr>
              </a:p>
              <a:p>
                <a:r>
                  <a:rPr lang="en-GB" sz="2800" dirty="0" smtClean="0">
                    <a:latin typeface="Calibri" panose="020F0502020204030204" pitchFamily="34" charset="0"/>
                  </a:rPr>
                  <a:t>2) 20, 40, 60, ___, ____, ____, ____</a:t>
                </a:r>
              </a:p>
              <a:p>
                <a:endParaRPr lang="en-GB" sz="2800" dirty="0" smtClean="0">
                  <a:latin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</a:endParaRPr>
              </a:p>
              <a:p>
                <a:r>
                  <a:rPr lang="en-GB" sz="2800" dirty="0" smtClean="0">
                    <a:latin typeface="Calibri" panose="020F0502020204030204" pitchFamily="34" charset="0"/>
                  </a:rPr>
                  <a:t>3)</a:t>
                </a:r>
                <a:r>
                  <a:rPr lang="en-US" sz="2800" dirty="0">
                    <a:latin typeface="Calibri" panose="020F0502020204030204" pitchFamily="34" charset="0"/>
                  </a:rPr>
                  <a:t> </a:t>
                </a:r>
                <a:r>
                  <a:rPr lang="en-US" sz="2800" dirty="0" smtClean="0">
                    <a:latin typeface="Calibri" panose="020F0502020204030204" pitchFamily="34" charset="0"/>
                  </a:rPr>
                  <a:t> 100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</a:endParaRPr>
              </a:p>
              <a:p>
                <a:endParaRPr lang="en-GB" sz="2800" dirty="0" smtClean="0">
                  <a:latin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</a:rPr>
                  <a:t>4</a:t>
                </a:r>
                <a:r>
                  <a:rPr lang="en-GB" sz="2800" dirty="0" smtClean="0">
                    <a:latin typeface="Calibri" panose="020F0502020204030204" pitchFamily="34" charset="0"/>
                  </a:rPr>
                  <a:t>)</a:t>
                </a:r>
                <a:r>
                  <a:rPr lang="en-US" sz="2800" dirty="0">
                    <a:latin typeface="Calibri" panose="020F0502020204030204" pitchFamily="34" charset="0"/>
                  </a:rPr>
                  <a:t> </a:t>
                </a:r>
                <a:r>
                  <a:rPr lang="en-US" sz="2800" dirty="0" smtClean="0">
                    <a:latin typeface="Calibri" panose="020F0502020204030204" pitchFamily="34" charset="0"/>
                  </a:rPr>
                  <a:t> 200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</a:rPr>
                  <a:t> 10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2" y="536835"/>
                <a:ext cx="7525512" cy="4832092"/>
              </a:xfrm>
              <a:prstGeom prst="rect">
                <a:avLst/>
              </a:prstGeom>
              <a:blipFill>
                <a:blip r:embed="rId6"/>
                <a:stretch>
                  <a:fillRect l="-1702" t="-11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02546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913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/>
          <p:cNvGrpSpPr/>
          <p:nvPr/>
        </p:nvGrpSpPr>
        <p:grpSpPr>
          <a:xfrm>
            <a:off x="822959" y="2957817"/>
            <a:ext cx="7215607" cy="669261"/>
            <a:chOff x="850232" y="3272589"/>
            <a:chExt cx="7579894" cy="577516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850232" y="3568859"/>
              <a:ext cx="7571872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850232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8430126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608221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2366210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3124199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3882188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4640177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5398166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6156155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6914144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7672133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653907" y="3558483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524784" y="3558483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1,000</a:t>
            </a:r>
            <a:endParaRPr lang="en-GB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1235332" y="3558483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100</a:t>
            </a:r>
            <a:endParaRPr lang="en-GB" sz="2000" dirty="0"/>
          </a:p>
        </p:txBody>
      </p:sp>
      <p:sp>
        <p:nvSpPr>
          <p:cNvPr id="68" name="TextBox 67"/>
          <p:cNvSpPr txBox="1"/>
          <p:nvPr/>
        </p:nvSpPr>
        <p:spPr>
          <a:xfrm>
            <a:off x="1953406" y="3558483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200</a:t>
            </a:r>
            <a:endParaRPr lang="en-GB" sz="2000" dirty="0"/>
          </a:p>
        </p:txBody>
      </p:sp>
      <p:sp>
        <p:nvSpPr>
          <p:cNvPr id="69" name="TextBox 68"/>
          <p:cNvSpPr txBox="1"/>
          <p:nvPr/>
        </p:nvSpPr>
        <p:spPr>
          <a:xfrm>
            <a:off x="2674702" y="3558483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300</a:t>
            </a:r>
            <a:endParaRPr lang="en-GB" sz="2000" dirty="0"/>
          </a:p>
        </p:txBody>
      </p:sp>
      <p:sp>
        <p:nvSpPr>
          <p:cNvPr id="70" name="TextBox 69"/>
          <p:cNvSpPr txBox="1"/>
          <p:nvPr/>
        </p:nvSpPr>
        <p:spPr>
          <a:xfrm>
            <a:off x="3386283" y="3558483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400</a:t>
            </a:r>
            <a:endParaRPr lang="en-GB" sz="2000" dirty="0"/>
          </a:p>
        </p:txBody>
      </p:sp>
      <p:sp>
        <p:nvSpPr>
          <p:cNvPr id="71" name="TextBox 70"/>
          <p:cNvSpPr txBox="1"/>
          <p:nvPr/>
        </p:nvSpPr>
        <p:spPr>
          <a:xfrm>
            <a:off x="4111512" y="3558483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500</a:t>
            </a:r>
            <a:endParaRPr lang="en-GB" sz="2000" dirty="0"/>
          </a:p>
        </p:txBody>
      </p:sp>
      <p:sp>
        <p:nvSpPr>
          <p:cNvPr id="72" name="TextBox 71"/>
          <p:cNvSpPr txBox="1"/>
          <p:nvPr/>
        </p:nvSpPr>
        <p:spPr>
          <a:xfrm>
            <a:off x="4850974" y="3558483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600</a:t>
            </a:r>
            <a:endParaRPr lang="en-GB" sz="2000" dirty="0"/>
          </a:p>
        </p:txBody>
      </p:sp>
      <p:sp>
        <p:nvSpPr>
          <p:cNvPr id="73" name="TextBox 72"/>
          <p:cNvSpPr txBox="1"/>
          <p:nvPr/>
        </p:nvSpPr>
        <p:spPr>
          <a:xfrm>
            <a:off x="5547737" y="3558483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700</a:t>
            </a:r>
            <a:endParaRPr lang="en-GB" sz="2000" dirty="0"/>
          </a:p>
        </p:txBody>
      </p:sp>
      <p:sp>
        <p:nvSpPr>
          <p:cNvPr id="74" name="TextBox 73"/>
          <p:cNvSpPr txBox="1"/>
          <p:nvPr/>
        </p:nvSpPr>
        <p:spPr>
          <a:xfrm>
            <a:off x="6287199" y="3558483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800</a:t>
            </a:r>
            <a:endParaRPr lang="en-GB" sz="2000" dirty="0"/>
          </a:p>
        </p:txBody>
      </p:sp>
      <p:sp>
        <p:nvSpPr>
          <p:cNvPr id="75" name="TextBox 74"/>
          <p:cNvSpPr txBox="1"/>
          <p:nvPr/>
        </p:nvSpPr>
        <p:spPr>
          <a:xfrm>
            <a:off x="6984547" y="3558483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900</a:t>
            </a:r>
            <a:endParaRPr lang="en-GB" sz="2000" dirty="0"/>
          </a:p>
        </p:txBody>
      </p:sp>
      <p:sp>
        <p:nvSpPr>
          <p:cNvPr id="76" name="TextBox 75"/>
          <p:cNvSpPr txBox="1"/>
          <p:nvPr/>
        </p:nvSpPr>
        <p:spPr>
          <a:xfrm>
            <a:off x="458673" y="904447"/>
            <a:ext cx="8000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Complete the number line.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822959" y="2552129"/>
            <a:ext cx="7207971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998916" y="2135070"/>
            <a:ext cx="930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1,000</a:t>
            </a:r>
            <a:endParaRPr lang="en-GB" sz="2400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813127" y="2827359"/>
            <a:ext cx="7177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1536872" y="2827359"/>
            <a:ext cx="7177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2260617" y="2827359"/>
            <a:ext cx="7177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2984362" y="2827359"/>
            <a:ext cx="7177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3708107" y="2827359"/>
            <a:ext cx="7177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4431852" y="2827359"/>
            <a:ext cx="7177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5155597" y="2827359"/>
            <a:ext cx="7177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5879342" y="2827359"/>
            <a:ext cx="7177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6603087" y="2827359"/>
            <a:ext cx="7177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7326834" y="2827359"/>
            <a:ext cx="7177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528501" y="4810811"/>
                <a:ext cx="307695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dirty="0" smtClean="0"/>
                  <a:t>1,000 </a:t>
                </a:r>
                <a14:m>
                  <m:oMath xmlns:m="http://schemas.openxmlformats.org/officeDocument/2006/math">
                    <m:r>
                      <a:rPr lang="en-GB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600" dirty="0" smtClean="0"/>
                  <a:t> 10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8501" y="4810811"/>
                <a:ext cx="3076955" cy="646331"/>
              </a:xfrm>
              <a:prstGeom prst="rect">
                <a:avLst/>
              </a:prstGeom>
              <a:blipFill>
                <a:blip r:embed="rId5"/>
                <a:stretch>
                  <a:fillRect l="-6139" t="-14151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5206531" y="4810810"/>
            <a:ext cx="947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100</a:t>
            </a:r>
            <a:endParaRPr lang="en-GB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120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5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75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25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46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/>
          <p:cNvGrpSpPr/>
          <p:nvPr/>
        </p:nvGrpSpPr>
        <p:grpSpPr>
          <a:xfrm>
            <a:off x="822959" y="2957817"/>
            <a:ext cx="7215607" cy="669261"/>
            <a:chOff x="850232" y="3272589"/>
            <a:chExt cx="7579894" cy="577516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850232" y="3568859"/>
              <a:ext cx="7571872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850232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8430126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608221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2366210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3124199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3882188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4640177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5398166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6156155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6914144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7672133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653907" y="3558483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524784" y="3558483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1,000</a:t>
            </a:r>
            <a:endParaRPr lang="en-GB" sz="2000" dirty="0"/>
          </a:p>
        </p:txBody>
      </p:sp>
      <p:sp>
        <p:nvSpPr>
          <p:cNvPr id="71" name="TextBox 70"/>
          <p:cNvSpPr txBox="1"/>
          <p:nvPr/>
        </p:nvSpPr>
        <p:spPr>
          <a:xfrm>
            <a:off x="4141008" y="3558483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500</a:t>
            </a:r>
            <a:endParaRPr lang="en-GB" sz="2000" dirty="0"/>
          </a:p>
        </p:txBody>
      </p:sp>
      <p:sp>
        <p:nvSpPr>
          <p:cNvPr id="76" name="TextBox 75"/>
          <p:cNvSpPr txBox="1"/>
          <p:nvPr/>
        </p:nvSpPr>
        <p:spPr>
          <a:xfrm>
            <a:off x="458673" y="904447"/>
            <a:ext cx="8000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Write the missing numbers.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266080" y="2239126"/>
            <a:ext cx="0" cy="72406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660208" y="1645360"/>
            <a:ext cx="1211744" cy="613954"/>
          </a:xfrm>
          <a:prstGeom prst="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6967053" y="2246500"/>
            <a:ext cx="0" cy="72406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6378355" y="1645360"/>
            <a:ext cx="1211744" cy="613954"/>
          </a:xfrm>
          <a:prstGeom prst="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ight Bracket 77"/>
          <p:cNvSpPr/>
          <p:nvPr/>
        </p:nvSpPr>
        <p:spPr>
          <a:xfrm rot="16200000">
            <a:off x="996941" y="2408814"/>
            <a:ext cx="360000" cy="721561"/>
          </a:xfrm>
          <a:prstGeom prst="rightBracket">
            <a:avLst>
              <a:gd name="adj" fmla="val 100217"/>
            </a:avLst>
          </a:prstGeom>
          <a:noFill/>
          <a:ln w="3810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9" name="Right Bracket 78"/>
          <p:cNvSpPr/>
          <p:nvPr/>
        </p:nvSpPr>
        <p:spPr>
          <a:xfrm rot="16200000">
            <a:off x="1718499" y="2408814"/>
            <a:ext cx="360000" cy="721561"/>
          </a:xfrm>
          <a:prstGeom prst="rightBracket">
            <a:avLst>
              <a:gd name="adj" fmla="val 100217"/>
            </a:avLst>
          </a:prstGeom>
          <a:noFill/>
          <a:ln w="38100">
            <a:solidFill>
              <a:schemeClr val="accent6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49007" y="1668935"/>
            <a:ext cx="8341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accent1"/>
                </a:solidFill>
              </a:rPr>
              <a:t>200</a:t>
            </a:r>
            <a:endParaRPr lang="en-GB" sz="3200" dirty="0">
              <a:solidFill>
                <a:schemeClr val="accent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319687" y="3570304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8</a:t>
            </a:r>
            <a:r>
              <a:rPr lang="en-GB" sz="2000" dirty="0" smtClean="0"/>
              <a:t>00</a:t>
            </a:r>
            <a:endParaRPr lang="en-GB" sz="2000" dirty="0"/>
          </a:p>
        </p:txBody>
      </p:sp>
      <p:sp>
        <p:nvSpPr>
          <p:cNvPr id="81" name="TextBox 80"/>
          <p:cNvSpPr txBox="1"/>
          <p:nvPr/>
        </p:nvSpPr>
        <p:spPr>
          <a:xfrm>
            <a:off x="7019265" y="3571546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9</a:t>
            </a:r>
            <a:r>
              <a:rPr lang="en-GB" sz="2000" dirty="0" smtClean="0"/>
              <a:t>00</a:t>
            </a:r>
            <a:endParaRPr lang="en-GB" sz="2000" dirty="0"/>
          </a:p>
        </p:txBody>
      </p:sp>
      <p:sp>
        <p:nvSpPr>
          <p:cNvPr id="82" name="TextBox 81"/>
          <p:cNvSpPr txBox="1"/>
          <p:nvPr/>
        </p:nvSpPr>
        <p:spPr>
          <a:xfrm>
            <a:off x="6567154" y="1668935"/>
            <a:ext cx="8341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accent1"/>
                </a:solidFill>
              </a:rPr>
              <a:t>850</a:t>
            </a:r>
            <a:endParaRPr lang="en-GB" sz="3200" dirty="0">
              <a:solidFill>
                <a:schemeClr val="accent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968595" y="2957817"/>
            <a:ext cx="0" cy="6692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3132208" y="4427798"/>
                <a:ext cx="258947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dirty="0" smtClean="0"/>
                  <a:t>100 </a:t>
                </a:r>
                <a14:m>
                  <m:oMath xmlns:m="http://schemas.openxmlformats.org/officeDocument/2006/math">
                    <m:r>
                      <a:rPr lang="en-GB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600" dirty="0" smtClean="0"/>
                  <a:t> 2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2208" y="4427798"/>
                <a:ext cx="2589471" cy="646331"/>
              </a:xfrm>
              <a:prstGeom prst="rect">
                <a:avLst/>
              </a:prstGeom>
              <a:blipFill>
                <a:blip r:embed="rId5"/>
                <a:stretch>
                  <a:fillRect l="-7294" t="-14151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TextBox 83"/>
          <p:cNvSpPr txBox="1"/>
          <p:nvPr/>
        </p:nvSpPr>
        <p:spPr>
          <a:xfrm>
            <a:off x="5261405" y="4422933"/>
            <a:ext cx="947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50</a:t>
            </a:r>
            <a:endParaRPr lang="en-GB" sz="3600" dirty="0"/>
          </a:p>
        </p:txBody>
      </p:sp>
      <p:sp>
        <p:nvSpPr>
          <p:cNvPr id="85" name="Right Bracket 84"/>
          <p:cNvSpPr/>
          <p:nvPr/>
        </p:nvSpPr>
        <p:spPr>
          <a:xfrm rot="5400000" flipH="1">
            <a:off x="7497525" y="2408815"/>
            <a:ext cx="360000" cy="721559"/>
          </a:xfrm>
          <a:prstGeom prst="rightBracket">
            <a:avLst>
              <a:gd name="adj" fmla="val 100217"/>
            </a:avLst>
          </a:prstGeom>
          <a:noFill/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6" name="Right Bracket 85"/>
          <p:cNvSpPr/>
          <p:nvPr/>
        </p:nvSpPr>
        <p:spPr>
          <a:xfrm rot="5400000" flipH="1">
            <a:off x="6775964" y="2408814"/>
            <a:ext cx="360000" cy="721561"/>
          </a:xfrm>
          <a:prstGeom prst="rightBracket">
            <a:avLst>
              <a:gd name="adj" fmla="val 100217"/>
            </a:avLst>
          </a:prstGeom>
          <a:noFill/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6625355" y="3951312"/>
            <a:ext cx="7177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1274922" y="3565843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100</a:t>
            </a:r>
            <a:endParaRPr lang="en-GB" sz="2000" dirty="0"/>
          </a:p>
        </p:txBody>
      </p:sp>
      <p:sp>
        <p:nvSpPr>
          <p:cNvPr id="89" name="TextBox 88"/>
          <p:cNvSpPr txBox="1"/>
          <p:nvPr/>
        </p:nvSpPr>
        <p:spPr>
          <a:xfrm>
            <a:off x="1974500" y="3567085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200</a:t>
            </a:r>
            <a:endParaRPr lang="en-GB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791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5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7" grpId="0" animBg="1"/>
      <p:bldP spid="78" grpId="0" animBg="1"/>
      <p:bldP spid="79" grpId="0" animBg="1"/>
      <p:bldP spid="9" grpId="0"/>
      <p:bldP spid="80" grpId="0"/>
      <p:bldP spid="81" grpId="0"/>
      <p:bldP spid="82" grpId="0"/>
      <p:bldP spid="83" grpId="0"/>
      <p:bldP spid="84" grpId="0"/>
      <p:bldP spid="85" grpId="0" animBg="1"/>
      <p:bldP spid="85" grpId="1" animBg="1"/>
      <p:bldP spid="86" grpId="0" animBg="1"/>
      <p:bldP spid="86" grpId="1" animBg="1"/>
      <p:bldP spid="88" grpId="0"/>
      <p:bldP spid="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questions 1 - 4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748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/>
          <p:cNvGrpSpPr/>
          <p:nvPr/>
        </p:nvGrpSpPr>
        <p:grpSpPr>
          <a:xfrm>
            <a:off x="822959" y="2957817"/>
            <a:ext cx="7215607" cy="669261"/>
            <a:chOff x="850232" y="3272589"/>
            <a:chExt cx="7579894" cy="577516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850232" y="3568859"/>
              <a:ext cx="7571872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850232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8430126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608221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2366210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3124199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3882188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4640177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5398166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6156155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6914144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7672133" y="3272589"/>
              <a:ext cx="0" cy="57751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601655" y="3572131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300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694603" y="3572131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400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235332" y="3572131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prstClr val="black"/>
                </a:solidFill>
                <a:latin typeface="Calibri" panose="020F0502020204030204"/>
              </a:rPr>
              <a:t>310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953406" y="3572131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prstClr val="black"/>
                </a:solidFill>
                <a:latin typeface="Calibri" panose="020F0502020204030204"/>
              </a:rPr>
              <a:t>320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674702" y="3572131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330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386283" y="3572131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prstClr val="black"/>
                </a:solidFill>
                <a:latin typeface="Calibri" panose="020F0502020204030204"/>
              </a:rPr>
              <a:t>340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111512" y="3572131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prstClr val="black"/>
                </a:solidFill>
                <a:latin typeface="Calibri" panose="020F0502020204030204"/>
              </a:rPr>
              <a:t>350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850974" y="3572131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prstClr val="black"/>
                </a:solidFill>
                <a:latin typeface="Calibri" panose="020F0502020204030204"/>
              </a:rPr>
              <a:t>360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547737" y="3572131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prstClr val="black"/>
                </a:solidFill>
                <a:latin typeface="Calibri" panose="020F0502020204030204"/>
              </a:rPr>
              <a:t>370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287199" y="3572131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prstClr val="black"/>
                </a:solidFill>
                <a:latin typeface="Calibri" panose="020F0502020204030204"/>
              </a:rPr>
              <a:t>380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984547" y="3572131"/>
            <a:ext cx="818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solidFill>
                  <a:prstClr val="black"/>
                </a:solidFill>
                <a:latin typeface="Calibri" panose="020F0502020204030204"/>
              </a:rPr>
              <a:t>390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58673" y="904447"/>
            <a:ext cx="8000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 the number line.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822959" y="2552129"/>
            <a:ext cx="7207971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998916" y="2183196"/>
            <a:ext cx="930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1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813127" y="2827359"/>
            <a:ext cx="7177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1536872" y="2827359"/>
            <a:ext cx="7177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2260617" y="2827359"/>
            <a:ext cx="7177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2984362" y="2827359"/>
            <a:ext cx="7177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3708107" y="2827359"/>
            <a:ext cx="7177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4431852" y="2827359"/>
            <a:ext cx="7177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5155597" y="2827359"/>
            <a:ext cx="7177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5879342" y="2827359"/>
            <a:ext cx="7177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>
            <a:off x="6603087" y="2827359"/>
            <a:ext cx="7177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7326834" y="2827359"/>
            <a:ext cx="717744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704180" y="4735132"/>
                <a:ext cx="258947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dirty="0" smtClean="0"/>
                  <a:t>100 </a:t>
                </a:r>
                <a14:m>
                  <m:oMath xmlns:m="http://schemas.openxmlformats.org/officeDocument/2006/math">
                    <m:r>
                      <a:rPr lang="en-GB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3600" dirty="0" smtClean="0"/>
                  <a:t> 10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4180" y="4735132"/>
                <a:ext cx="2589471" cy="646331"/>
              </a:xfrm>
              <a:prstGeom prst="rect">
                <a:avLst/>
              </a:prstGeom>
              <a:blipFill>
                <a:blip r:embed="rId5"/>
                <a:stretch>
                  <a:fillRect l="-7311" t="-15094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5028153" y="4736042"/>
            <a:ext cx="947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10</a:t>
            </a:r>
            <a:endParaRPr lang="en-GB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714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5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5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5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5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75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5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25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46" grpId="0"/>
      <p:bldP spid="42" grpId="0"/>
      <p:bldP spid="4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4|1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1|0.8|1.2|10.3|1.1|0.9|1.6|7.2|8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7|2|4.9|4.9|12.4|15.8|6.7|10|1.5|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5|7.9|1|0.7|0.4|4.7|4.6|20.4|0.7|1.4|0.9|12.6|0.6|5.6|12.5|2.1|1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16.1|1.6|8.8|17.6|3.3|11.5|1.6|3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8|1.9|9.1|12.4|2.8|14.1|10|3.4|22.1|2.4|7.4|3.3|1|8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1|3|10.5|7.8|3.3|5.9|5.8|4.2|2.7|9.5|2.7|24.4|0.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704FF06-EC28-44E1-8C13-A27D8513E6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522d4c35-b548-4432-90ae-af4376e1c4b4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4258</TotalTime>
  <Words>234</Words>
  <Application>Microsoft Office PowerPoint</Application>
  <PresentationFormat>On-screen Show (4:3)</PresentationFormat>
  <Paragraphs>106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13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Custom Design</vt:lpstr>
      <vt:lpstr>3_Custom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1 - 4 on the worksheet</vt:lpstr>
      <vt:lpstr>PowerPoint Presentation</vt:lpstr>
      <vt:lpstr>PowerPoint Presentation</vt:lpstr>
      <vt:lpstr>Have a go at questions 5 - 8 on the worksheet</vt:lpstr>
      <vt:lpstr>PowerPoint Presentation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Ms M Wilson</cp:lastModifiedBy>
  <cp:revision>225</cp:revision>
  <dcterms:created xsi:type="dcterms:W3CDTF">2019-07-05T11:02:13Z</dcterms:created>
  <dcterms:modified xsi:type="dcterms:W3CDTF">2020-10-18T13:42:58Z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