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50" r:id="rId11"/>
    <p:sldMasterId id="2147483652" r:id="rId12"/>
    <p:sldMasterId id="2147483654" r:id="rId13"/>
    <p:sldMasterId id="2147483666" r:id="rId14"/>
  </p:sldMasterIdLst>
  <p:notesMasterIdLst>
    <p:notesMasterId r:id="rId27"/>
  </p:notesMasterIdLst>
  <p:sldIdLst>
    <p:sldId id="351" r:id="rId15"/>
    <p:sldId id="352" r:id="rId16"/>
    <p:sldId id="260" r:id="rId17"/>
    <p:sldId id="350" r:id="rId18"/>
    <p:sldId id="353" r:id="rId19"/>
    <p:sldId id="339" r:id="rId20"/>
    <p:sldId id="345" r:id="rId21"/>
    <p:sldId id="344" r:id="rId22"/>
    <p:sldId id="355" r:id="rId23"/>
    <p:sldId id="348" r:id="rId24"/>
    <p:sldId id="356" r:id="rId25"/>
    <p:sldId id="35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13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E4B4D-D867-492E-97B2-A4C94167F287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3A521-224D-4C95-824A-3CEFF92EB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86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40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4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2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3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15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73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464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3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0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30/01/2022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477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2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96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4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4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43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51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33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4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6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4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79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25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22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9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0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6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77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6733" y="1737213"/>
            <a:ext cx="6041660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3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81223"/>
              </p:ext>
            </p:extLst>
          </p:nvPr>
        </p:nvGraphicFramePr>
        <p:xfrm>
          <a:off x="2849244" y="267851"/>
          <a:ext cx="5186620" cy="541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466356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50428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706880">
                <a:tc>
                  <a:txBody>
                    <a:bodyPr/>
                    <a:lstStyle/>
                    <a:p>
                      <a:pPr algn="ctr"/>
                      <a:endParaRPr lang="en-GB" sz="4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161284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13334"/>
              </p:ext>
            </p:extLst>
          </p:nvPr>
        </p:nvGraphicFramePr>
        <p:xfrm>
          <a:off x="628628" y="608003"/>
          <a:ext cx="2542545" cy="26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">
                  <a:extLst>
                    <a:ext uri="{9D8B030D-6E8A-4147-A177-3AD203B41FA5}">
                      <a16:colId xmlns:a16="http://schemas.microsoft.com/office/drawing/2014/main" val="709529808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1020755383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63281"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 smtClean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1</a:t>
                      </a:r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6</a:t>
                      </a:r>
                      <a:endParaRPr lang="en-GB" sz="40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endParaRPr lang="en-GB" sz="40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 smtClean="0">
                          <a:latin typeface="+mn-lt"/>
                        </a:rPr>
                        <a:t>1</a:t>
                      </a:r>
                      <a:endParaRPr lang="en-GB" sz="3000" dirty="0"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 smtClean="0">
                          <a:latin typeface="KG Primary Penmanship" panose="02000506000000020003" pitchFamily="2" charset="0"/>
                        </a:rPr>
                        <a:t>2</a:t>
                      </a:r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solidFill>
                            <a:schemeClr val="tx1"/>
                          </a:solidFill>
                          <a:latin typeface="KG Primary Penmanship" panose="02000506000000020003" pitchFamily="2" charset="0"/>
                        </a:rPr>
                        <a:t>1</a:t>
                      </a:r>
                      <a:endParaRPr lang="en-GB" sz="40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995211" y="937861"/>
            <a:ext cx="951515" cy="13807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692096" y="1352032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52141" y="2409602"/>
            <a:ext cx="903883" cy="157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192572" y="200887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680152" y="200887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166209" y="1352032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395" y="2353257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2372482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18" y="2782740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3607396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18" y="3198429"/>
            <a:ext cx="484363" cy="472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39" y="3198429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2782740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4094725"/>
            <a:ext cx="484363" cy="472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31" y="4094725"/>
            <a:ext cx="484363" cy="472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056" y="4567158"/>
            <a:ext cx="484363" cy="472433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641395" y="2409602"/>
            <a:ext cx="903883" cy="157544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96" y="919355"/>
            <a:ext cx="484363" cy="4724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96" y="1369352"/>
            <a:ext cx="484363" cy="4724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56" y="919355"/>
            <a:ext cx="484363" cy="4724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56" y="1369352"/>
            <a:ext cx="484363" cy="47243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4094725"/>
            <a:ext cx="484363" cy="47243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4094725"/>
            <a:ext cx="484363" cy="47243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4567158"/>
            <a:ext cx="484363" cy="47243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4567158"/>
            <a:ext cx="484363" cy="47243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82" y="5052412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42" y="5052412"/>
            <a:ext cx="484363" cy="472433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3483966" y="937860"/>
            <a:ext cx="903883" cy="132520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7664" y="2378408"/>
            <a:ext cx="513801" cy="503627"/>
          </a:xfrm>
          <a:prstGeom prst="rect">
            <a:avLst/>
          </a:prstGeom>
        </p:spPr>
      </p:pic>
      <p:pic>
        <p:nvPicPr>
          <p:cNvPr id="42" name="Picture 41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8329" y="4094725"/>
            <a:ext cx="513801" cy="503627"/>
          </a:xfrm>
          <a:prstGeom prst="rect">
            <a:avLst/>
          </a:prstGeom>
        </p:spPr>
      </p:pic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6668" y="4094725"/>
            <a:ext cx="513801" cy="50362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384931" y="4008203"/>
            <a:ext cx="14382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7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3</a:t>
            </a:r>
            <a:endParaRPr lang="en-GB" sz="3000" dirty="0"/>
          </a:p>
        </p:txBody>
      </p:sp>
      <p:sp>
        <p:nvSpPr>
          <p:cNvPr id="45" name="Rectangle 44"/>
          <p:cNvSpPr/>
          <p:nvPr/>
        </p:nvSpPr>
        <p:spPr>
          <a:xfrm>
            <a:off x="955906" y="4079145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380874" y="4752966"/>
            <a:ext cx="1633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7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13</a:t>
            </a:r>
            <a:endParaRPr lang="en-GB" sz="3000" dirty="0"/>
          </a:p>
        </p:txBody>
      </p:sp>
      <p:sp>
        <p:nvSpPr>
          <p:cNvPr id="47" name="Rectangle 46"/>
          <p:cNvSpPr/>
          <p:nvPr/>
        </p:nvSpPr>
        <p:spPr>
          <a:xfrm>
            <a:off x="951849" y="4823908"/>
            <a:ext cx="437443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705734" y="477651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/>
              <a:t>6</a:t>
            </a:r>
            <a:endParaRPr lang="en-GB" sz="3000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7" y="928623"/>
            <a:ext cx="484363" cy="47243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928623"/>
            <a:ext cx="484363" cy="47243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782" y="1378620"/>
            <a:ext cx="484363" cy="47243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1378620"/>
            <a:ext cx="484363" cy="47243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017" y="1837957"/>
            <a:ext cx="484363" cy="47243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028" y="1837957"/>
            <a:ext cx="484363" cy="472433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6955316" y="973542"/>
            <a:ext cx="1029336" cy="2233144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454648" y="1327256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>
                <a:solidFill>
                  <a:schemeClr val="accent1"/>
                </a:solidFill>
              </a:rPr>
              <a:t>6</a:t>
            </a:r>
            <a:endParaRPr lang="en-GB" sz="3000" dirty="0">
              <a:solidFill>
                <a:schemeClr val="accent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256799" y="3227593"/>
            <a:ext cx="2931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949441" y="1984102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>
                <a:solidFill>
                  <a:schemeClr val="accent1"/>
                </a:solidFill>
              </a:rPr>
              <a:t>1</a:t>
            </a:r>
            <a:endParaRPr lang="en-GB" sz="3000" dirty="0">
              <a:solidFill>
                <a:schemeClr val="accent1"/>
              </a:solidFill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477" y="2409602"/>
            <a:ext cx="484363" cy="4724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17" y="2409602"/>
            <a:ext cx="484363" cy="472433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1445900" y="1991281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accent1"/>
                </a:solidFill>
              </a:rPr>
              <a:t>2</a:t>
            </a:r>
          </a:p>
        </p:txBody>
      </p:sp>
      <p:pic>
        <p:nvPicPr>
          <p:cNvPr id="64" name="Picture 6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3609" y="937860"/>
            <a:ext cx="513801" cy="503627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927239" y="1337837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>
                <a:solidFill>
                  <a:schemeClr val="accent1"/>
                </a:solidFill>
              </a:rPr>
              <a:t>1</a:t>
            </a:r>
            <a:endParaRPr lang="en-GB" sz="3000" dirty="0">
              <a:solidFill>
                <a:schemeClr val="accent1"/>
              </a:solidFill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745" y="908814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20" y="908814"/>
            <a:ext cx="484363" cy="47243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716" y="5681928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4125919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79" y="4125919"/>
            <a:ext cx="484363" cy="47243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4597273"/>
            <a:ext cx="484363" cy="47243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79" y="4597273"/>
            <a:ext cx="484363" cy="47243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2" y="5079312"/>
            <a:ext cx="484363" cy="472433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703" y="2409602"/>
            <a:ext cx="484363" cy="47243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833" y="1352032"/>
            <a:ext cx="484363" cy="4724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754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6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2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4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5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6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3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8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1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4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8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9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0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1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2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7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2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5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8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1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4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7" grpId="1" animBg="1"/>
      <p:bldP spid="29" grpId="0" animBg="1"/>
      <p:bldP spid="40" grpId="0" animBg="1"/>
      <p:bldP spid="44" grpId="0"/>
      <p:bldP spid="44" grpId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8" grpId="0" build="allAtOnce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75666" y="2089143"/>
          <a:ext cx="2542545" cy="265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671">
                  <a:extLst>
                    <a:ext uri="{9D8B030D-6E8A-4147-A177-3AD203B41FA5}">
                      <a16:colId xmlns:a16="http://schemas.microsoft.com/office/drawing/2014/main" val="709529808"/>
                    </a:ext>
                  </a:extLst>
                </a:gridCol>
                <a:gridCol w="597347">
                  <a:extLst>
                    <a:ext uri="{9D8B030D-6E8A-4147-A177-3AD203B41FA5}">
                      <a16:colId xmlns:a16="http://schemas.microsoft.com/office/drawing/2014/main" val="1020755383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8509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63281">
                <a:tc>
                  <a:txBody>
                    <a:bodyPr/>
                    <a:lstStyle/>
                    <a:p>
                      <a:pPr algn="ctr"/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+</a:t>
                      </a:r>
                      <a:endParaRPr lang="en-GB" sz="30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 smtClean="0">
                          <a:latin typeface="+mn-lt"/>
                        </a:rPr>
                        <a:t>2</a:t>
                      </a:r>
                      <a:endParaRPr lang="en-GB" sz="3000" dirty="0"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000" dirty="0" smtClean="0">
                          <a:latin typeface="+mn-lt"/>
                        </a:rPr>
                        <a:t>1</a:t>
                      </a:r>
                      <a:endParaRPr lang="en-GB" sz="3000" dirty="0"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63281">
                <a:tc>
                  <a:txBody>
                    <a:bodyPr/>
                    <a:lstStyle/>
                    <a:p>
                      <a:pPr algn="ctr"/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089564" y="2847536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7122" y="4709180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5592" y="2845596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1885" y="3474883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26906" y="3484354"/>
            <a:ext cx="350105" cy="50444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9780" y="28119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5808" y="2807835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82101" y="3450107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47808" y="3459578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47808" y="3461409"/>
            <a:ext cx="929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56969" y="1073982"/>
            <a:ext cx="59374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Complete the missing digits.</a:t>
            </a:r>
            <a:endParaRPr lang="en-GB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490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the rest of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20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96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1)	</a:t>
                </a:r>
                <a:r>
                  <a:rPr lang="en-GB" sz="2800" dirty="0">
                    <a:latin typeface="Calibri" panose="020F0502020204030204" pitchFamily="34" charset="0"/>
                  </a:rPr>
                  <a:t>	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4</a:t>
                </a:r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10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blipFill>
                <a:blip r:embed="rId6"/>
                <a:stretch>
                  <a:fillRect l="-1812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3)		10 hundreds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</a:rPr>
                  <a:t> ___ thousand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blipFill>
                <a:blip r:embed="rId7"/>
                <a:stretch>
                  <a:fillRect l="-164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2)	</a:t>
                </a:r>
                <a:r>
                  <a:rPr lang="en-GB" sz="2800" dirty="0">
                    <a:latin typeface="Calibri" panose="020F0502020204030204" pitchFamily="34" charset="0"/>
                  </a:rPr>
                  <a:t>	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__________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4 tens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1 hundred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</a:rPr>
                  <a:t> 3 tens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blipFill>
                <a:blip r:embed="rId8"/>
                <a:stretch>
                  <a:fillRect l="-1646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726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1)	</a:t>
                </a:r>
                <a:r>
                  <a:rPr lang="en-GB" sz="2800" dirty="0">
                    <a:latin typeface="Calibri" panose="020F0502020204030204" pitchFamily="34" charset="0"/>
                  </a:rPr>
                  <a:t>	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4</a:t>
                </a:r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____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10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3" y="553075"/>
                <a:ext cx="7065698" cy="523220"/>
              </a:xfrm>
              <a:prstGeom prst="rect">
                <a:avLst/>
              </a:prstGeom>
              <a:blipFill>
                <a:blip r:embed="rId5"/>
                <a:stretch>
                  <a:fillRect l="-1812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3)		10 hundreds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</a:rPr>
                  <a:t> ___ thousand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4129356"/>
                <a:ext cx="7405335" cy="523220"/>
              </a:xfrm>
              <a:prstGeom prst="rect">
                <a:avLst/>
              </a:prstGeom>
              <a:blipFill>
                <a:blip r:embed="rId6"/>
                <a:stretch>
                  <a:fillRect l="-164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358594" y="5579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6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9406" y="2232617"/>
            <a:ext cx="1073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</a:t>
            </a:r>
            <a:r>
              <a:rPr lang="en-GB" sz="2800" dirty="0" smtClean="0">
                <a:solidFill>
                  <a:schemeClr val="accent1"/>
                </a:solidFill>
              </a:rPr>
              <a:t> tens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2945" y="41293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1</a:t>
            </a:r>
            <a:endParaRPr lang="en-GB" sz="28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2)	</a:t>
                </a:r>
                <a:r>
                  <a:rPr lang="en-GB" sz="2800" dirty="0">
                    <a:latin typeface="Calibri" panose="020F0502020204030204" pitchFamily="34" charset="0"/>
                  </a:rPr>
                  <a:t>	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__________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4 tens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1 hundred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</a:rPr>
                  <a:t> 3 tens</a:t>
                </a:r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75" y="2246202"/>
                <a:ext cx="7405335" cy="523220"/>
              </a:xfrm>
              <a:prstGeom prst="rect">
                <a:avLst/>
              </a:prstGeom>
              <a:blipFill>
                <a:blip r:embed="rId7"/>
                <a:stretch>
                  <a:fillRect l="-1646"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61135" y="2783007"/>
                <a:ext cx="28072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10 tens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3 tens</a:t>
                </a:r>
                <a:endParaRPr lang="en-GB" sz="2800" dirty="0">
                  <a:solidFill>
                    <a:schemeClr val="accent2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135" y="2783007"/>
                <a:ext cx="2807209" cy="523220"/>
              </a:xfrm>
              <a:prstGeom prst="rect">
                <a:avLst/>
              </a:prstGeom>
              <a:blipFill>
                <a:blip r:embed="rId8"/>
                <a:stretch>
                  <a:fillRect l="-4565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75238" y="3319812"/>
            <a:ext cx="2807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13 tens</a:t>
            </a:r>
            <a:endParaRPr lang="en-GB" sz="28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ight Bracket 1"/>
          <p:cNvSpPr/>
          <p:nvPr/>
        </p:nvSpPr>
        <p:spPr>
          <a:xfrm rot="5400000" flipH="1">
            <a:off x="3713041" y="448708"/>
            <a:ext cx="528093" cy="3236988"/>
          </a:xfrm>
          <a:prstGeom prst="rightBracket">
            <a:avLst>
              <a:gd name="adj" fmla="val 306479"/>
            </a:avLst>
          </a:prstGeom>
          <a:noFill/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68738" y="1399908"/>
            <a:ext cx="955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10 less</a:t>
            </a:r>
            <a:endParaRPr lang="en-GB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ight Bracket 13"/>
          <p:cNvSpPr/>
          <p:nvPr/>
        </p:nvSpPr>
        <p:spPr>
          <a:xfrm rot="5400000" flipH="1">
            <a:off x="5300830" y="448708"/>
            <a:ext cx="528093" cy="3236988"/>
          </a:xfrm>
          <a:prstGeom prst="rightBracket">
            <a:avLst>
              <a:gd name="adj" fmla="val 306479"/>
            </a:avLst>
          </a:prstGeom>
          <a:noFill/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4245" y="1416694"/>
            <a:ext cx="2807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10 more</a:t>
            </a:r>
            <a:endParaRPr lang="en-GB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71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2" grpId="0" animBg="1"/>
      <p:bldP spid="13" grpId="0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80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42036" y="444443"/>
            <a:ext cx="7290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Dexter scores 1,351 points in a game.</a:t>
            </a:r>
          </a:p>
          <a:p>
            <a:r>
              <a:rPr lang="en-GB" sz="3000" dirty="0" smtClean="0"/>
              <a:t>Rosie scores 2,263 points.</a:t>
            </a:r>
          </a:p>
          <a:p>
            <a:r>
              <a:rPr lang="en-GB" sz="3000" dirty="0" smtClean="0"/>
              <a:t>How many points do they score altogether?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48" y="463292"/>
            <a:ext cx="1099062" cy="758993"/>
          </a:xfrm>
          <a:prstGeom prst="rect">
            <a:avLst/>
          </a:prstGeom>
        </p:spPr>
      </p:pic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830042"/>
              </p:ext>
            </p:extLst>
          </p:nvPr>
        </p:nvGraphicFramePr>
        <p:xfrm>
          <a:off x="2887554" y="1854732"/>
          <a:ext cx="5186620" cy="3770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353684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60" name="Picture 5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2744661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4135622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2318203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9" y="2318203"/>
            <a:ext cx="484363" cy="472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3707914"/>
            <a:ext cx="484363" cy="472433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959" y="4135622"/>
            <a:ext cx="484363" cy="47243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699" y="3707914"/>
            <a:ext cx="484363" cy="472433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3707914"/>
            <a:ext cx="484363" cy="472433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3707914"/>
            <a:ext cx="484363" cy="472433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3171120"/>
            <a:ext cx="484363" cy="472433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2318203"/>
            <a:ext cx="484363" cy="472433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2318203"/>
            <a:ext cx="484363" cy="472433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4582946"/>
            <a:ext cx="484363" cy="472433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2744661"/>
            <a:ext cx="484363" cy="472433"/>
          </a:xfrm>
          <a:prstGeom prst="rect">
            <a:avLst/>
          </a:prstGeom>
        </p:spPr>
      </p:pic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6090"/>
              </p:ext>
            </p:extLst>
          </p:nvPr>
        </p:nvGraphicFramePr>
        <p:xfrm>
          <a:off x="1053781" y="2199473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1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3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96" name="Rectangle 95"/>
          <p:cNvSpPr/>
          <p:nvPr/>
        </p:nvSpPr>
        <p:spPr>
          <a:xfrm>
            <a:off x="1868590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/>
              <a:t>1</a:t>
            </a:r>
            <a:endParaRPr lang="en-GB" sz="3000" dirty="0"/>
          </a:p>
        </p:txBody>
      </p:sp>
      <p:sp>
        <p:nvSpPr>
          <p:cNvPr id="97" name="Rectangle 96"/>
          <p:cNvSpPr/>
          <p:nvPr/>
        </p:nvSpPr>
        <p:spPr>
          <a:xfrm>
            <a:off x="4613844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6</a:t>
            </a:r>
            <a:endParaRPr lang="en-GB" sz="3600" dirty="0"/>
          </a:p>
        </p:txBody>
      </p:sp>
      <p:sp>
        <p:nvSpPr>
          <p:cNvPr id="98" name="Rectangle 97"/>
          <p:cNvSpPr/>
          <p:nvPr/>
        </p:nvSpPr>
        <p:spPr>
          <a:xfrm>
            <a:off x="6993547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4</a:t>
            </a:r>
            <a:endParaRPr lang="en-GB" sz="3600" dirty="0"/>
          </a:p>
        </p:txBody>
      </p:sp>
      <p:sp>
        <p:nvSpPr>
          <p:cNvPr id="99" name="Rectangle 98"/>
          <p:cNvSpPr/>
          <p:nvPr/>
        </p:nvSpPr>
        <p:spPr>
          <a:xfrm>
            <a:off x="5822836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1</a:t>
            </a:r>
            <a:endParaRPr lang="en-GB" sz="3600" dirty="0"/>
          </a:p>
        </p:txBody>
      </p:sp>
      <p:sp>
        <p:nvSpPr>
          <p:cNvPr id="100" name="Rectangle 99"/>
          <p:cNvSpPr/>
          <p:nvPr/>
        </p:nvSpPr>
        <p:spPr>
          <a:xfrm>
            <a:off x="1333089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/>
              <a:t>6</a:t>
            </a:r>
            <a:endParaRPr lang="en-GB" sz="3000" dirty="0"/>
          </a:p>
        </p:txBody>
      </p:sp>
      <p:sp>
        <p:nvSpPr>
          <p:cNvPr id="101" name="Rectangle 100"/>
          <p:cNvSpPr/>
          <p:nvPr/>
        </p:nvSpPr>
        <p:spPr>
          <a:xfrm>
            <a:off x="2370907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/>
              <a:t>4</a:t>
            </a:r>
            <a:endParaRPr lang="en-GB" sz="3000" dirty="0"/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3707914"/>
            <a:ext cx="484363" cy="472433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2744661"/>
            <a:ext cx="484363" cy="472433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5" y="4135622"/>
            <a:ext cx="484363" cy="472433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84" y="2318203"/>
            <a:ext cx="484363" cy="472433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447" y="2318203"/>
            <a:ext cx="484363" cy="47243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878" y="3171120"/>
            <a:ext cx="484363" cy="472433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928" y="5654377"/>
            <a:ext cx="484363" cy="472433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1356690" y="4917950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1</a:t>
            </a:r>
            <a:endParaRPr lang="en-GB" sz="2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7082264" y="931537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</a:rPr>
              <a:t>3,614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55529" y="3578031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95524" y="288746"/>
            <a:ext cx="1000920" cy="821383"/>
          </a:xfrm>
          <a:prstGeom prst="rect">
            <a:avLst/>
          </a:prstGeom>
        </p:spPr>
      </p:pic>
      <p:pic>
        <p:nvPicPr>
          <p:cNvPr id="113" name="Picture 11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0903" y="2318203"/>
            <a:ext cx="513801" cy="503627"/>
          </a:xfrm>
          <a:prstGeom prst="rect">
            <a:avLst/>
          </a:prstGeom>
        </p:spPr>
      </p:pic>
      <p:pic>
        <p:nvPicPr>
          <p:cNvPr id="114" name="Picture 11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93826" y="2318203"/>
            <a:ext cx="513801" cy="503627"/>
          </a:xfrm>
          <a:prstGeom prst="rect">
            <a:avLst/>
          </a:prstGeom>
        </p:spPr>
      </p:pic>
      <p:pic>
        <p:nvPicPr>
          <p:cNvPr id="115" name="Picture 114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3915" y="3707914"/>
            <a:ext cx="513801" cy="503627"/>
          </a:xfrm>
          <a:prstGeom prst="rect">
            <a:avLst/>
          </a:prstGeom>
        </p:spPr>
      </p:pic>
      <p:sp>
        <p:nvSpPr>
          <p:cNvPr id="116" name="L-Shape 115"/>
          <p:cNvSpPr/>
          <p:nvPr/>
        </p:nvSpPr>
        <p:spPr>
          <a:xfrm>
            <a:off x="5801678" y="2364962"/>
            <a:ext cx="1023992" cy="2243094"/>
          </a:xfrm>
          <a:prstGeom prst="corner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3509901" y="501906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118" name="Rectangle 117"/>
          <p:cNvSpPr/>
          <p:nvPr/>
        </p:nvSpPr>
        <p:spPr>
          <a:xfrm>
            <a:off x="807820" y="4346749"/>
            <a:ext cx="1056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/>
              <a:t>3</a:t>
            </a:r>
            <a:endParaRPr lang="en-GB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004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8" grpId="0"/>
      <p:bldP spid="99" grpId="0"/>
      <p:bldP spid="100" grpId="0"/>
      <p:bldP spid="101" grpId="0"/>
      <p:bldP spid="109" grpId="0"/>
      <p:bldP spid="110" grpId="0"/>
      <p:bldP spid="111" grpId="0"/>
      <p:bldP spid="116" grpId="0" animBg="1"/>
      <p:bldP spid="117" grpId="0"/>
      <p:bldP spid="1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25984"/>
              </p:ext>
            </p:extLst>
          </p:nvPr>
        </p:nvGraphicFramePr>
        <p:xfrm>
          <a:off x="2762286" y="2010305"/>
          <a:ext cx="5186620" cy="39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23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2799117640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163597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2998396"/>
            <a:ext cx="484363" cy="472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2583407"/>
            <a:ext cx="484363" cy="472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2583407"/>
            <a:ext cx="484363" cy="472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3411218"/>
            <a:ext cx="484363" cy="472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4319180"/>
            <a:ext cx="484363" cy="472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3411218"/>
            <a:ext cx="484363" cy="472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4319180"/>
            <a:ext cx="484363" cy="4724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4319180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2583407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2583407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2998396"/>
            <a:ext cx="484363" cy="472433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731839"/>
              </p:ext>
            </p:extLst>
          </p:nvPr>
        </p:nvGraphicFramePr>
        <p:xfrm>
          <a:off x="1049550" y="1996534"/>
          <a:ext cx="214846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1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dirty="0" smtClean="0">
                          <a:latin typeface="+mn-lt"/>
                        </a:rPr>
                        <a:t>2</a:t>
                      </a: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850711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41210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0</a:t>
            </a:r>
            <a:endParaRPr lang="en-GB" sz="3600" dirty="0"/>
          </a:p>
        </p:txBody>
      </p:sp>
      <p:sp>
        <p:nvSpPr>
          <p:cNvPr id="18" name="Rectangle 17"/>
          <p:cNvSpPr/>
          <p:nvPr/>
        </p:nvSpPr>
        <p:spPr>
          <a:xfrm>
            <a:off x="6892338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77776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7</a:t>
            </a:r>
            <a:endParaRPr lang="en-GB" sz="3600" dirty="0"/>
          </a:p>
        </p:txBody>
      </p:sp>
      <p:sp>
        <p:nvSpPr>
          <p:cNvPr id="20" name="Rectangle 19"/>
          <p:cNvSpPr/>
          <p:nvPr/>
        </p:nvSpPr>
        <p:spPr>
          <a:xfrm>
            <a:off x="1342908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21268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9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4319180"/>
            <a:ext cx="484363" cy="47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060" y="2998396"/>
            <a:ext cx="484363" cy="472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23" y="4752530"/>
            <a:ext cx="484363" cy="472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2583407"/>
            <a:ext cx="484363" cy="472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2583407"/>
            <a:ext cx="484363" cy="47243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65568" y="4718980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1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551298" y="3375092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endParaRPr lang="en-GB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2583407"/>
            <a:ext cx="513801" cy="503627"/>
          </a:xfrm>
          <a:prstGeom prst="rect">
            <a:avLst/>
          </a:prstGeom>
        </p:spPr>
      </p:pic>
      <p:pic>
        <p:nvPicPr>
          <p:cNvPr id="30" name="Picture 29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1893" y="2583407"/>
            <a:ext cx="513801" cy="503627"/>
          </a:xfrm>
          <a:prstGeom prst="rect">
            <a:avLst/>
          </a:prstGeom>
        </p:spPr>
      </p:pic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4319180"/>
            <a:ext cx="513801" cy="503627"/>
          </a:xfrm>
          <a:prstGeom prst="rect">
            <a:avLst/>
          </a:prstGeom>
        </p:spPr>
      </p:pic>
      <p:sp>
        <p:nvSpPr>
          <p:cNvPr id="32" name="L-Shape 31"/>
          <p:cNvSpPr/>
          <p:nvPr/>
        </p:nvSpPr>
        <p:spPr>
          <a:xfrm>
            <a:off x="4528053" y="2599016"/>
            <a:ext cx="1016580" cy="2223791"/>
          </a:xfrm>
          <a:prstGeom prst="corner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370032" y="5296005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6</a:t>
            </a:r>
            <a:endParaRPr lang="en-GB" sz="3600" dirty="0"/>
          </a:p>
        </p:txBody>
      </p:sp>
      <p:sp>
        <p:nvSpPr>
          <p:cNvPr id="34" name="Rectangle 33"/>
          <p:cNvSpPr/>
          <p:nvPr/>
        </p:nvSpPr>
        <p:spPr>
          <a:xfrm>
            <a:off x="803589" y="40726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/>
              <a:t>6</a:t>
            </a:r>
            <a:endParaRPr lang="en-GB" sz="3600" dirty="0"/>
          </a:p>
        </p:txBody>
      </p:sp>
      <p:sp>
        <p:nvSpPr>
          <p:cNvPr id="35" name="TextBox 34"/>
          <p:cNvSpPr txBox="1"/>
          <p:nvPr/>
        </p:nvSpPr>
        <p:spPr>
          <a:xfrm>
            <a:off x="658852" y="427880"/>
            <a:ext cx="7290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Miss Rose has £4,846</a:t>
            </a:r>
          </a:p>
          <a:p>
            <a:r>
              <a:rPr lang="en-GB" sz="3000" dirty="0" smtClean="0"/>
              <a:t> She saves £1,233 more.</a:t>
            </a:r>
          </a:p>
          <a:p>
            <a:r>
              <a:rPr lang="en-GB" sz="3000" dirty="0" smtClean="0"/>
              <a:t> How much money does she have altogether? </a:t>
            </a: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269" y="3025290"/>
            <a:ext cx="513801" cy="503627"/>
          </a:xfrm>
          <a:prstGeom prst="rect">
            <a:avLst/>
          </a:prstGeom>
        </p:spPr>
      </p:pic>
      <p:pic>
        <p:nvPicPr>
          <p:cNvPr id="37" name="Picture 36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1893" y="3025290"/>
            <a:ext cx="513801" cy="50362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2998396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3424665"/>
            <a:ext cx="484363" cy="4724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3424665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15" y="4319180"/>
            <a:ext cx="484363" cy="4724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05" y="4752530"/>
            <a:ext cx="484363" cy="47243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2998396"/>
            <a:ext cx="484363" cy="4724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2998396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16" y="3840452"/>
            <a:ext cx="484363" cy="47243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3840452"/>
            <a:ext cx="484363" cy="47243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83" y="4319180"/>
            <a:ext cx="484363" cy="472433"/>
          </a:xfrm>
          <a:prstGeom prst="rect">
            <a:avLst/>
          </a:prstGeom>
        </p:spPr>
      </p:pic>
      <p:pic>
        <p:nvPicPr>
          <p:cNvPr id="48" name="Picture 47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5169" y="5911624"/>
            <a:ext cx="513801" cy="503627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970679" y="786057"/>
            <a:ext cx="12586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 smtClean="0">
                <a:solidFill>
                  <a:schemeClr val="accent1"/>
                </a:solidFill>
              </a:rPr>
              <a:t>£6,079</a:t>
            </a:r>
            <a:endParaRPr lang="en-GB" sz="30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50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32" grpId="0" animBg="1"/>
      <p:bldP spid="33" grpId="0"/>
      <p:bldP spid="34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9105" y="2536113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4)	3,657 </a:t>
            </a:r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5,227</a:t>
            </a:r>
            <a:endParaRPr lang="en-GB" sz="3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158641"/>
              </p:ext>
            </p:extLst>
          </p:nvPr>
        </p:nvGraphicFramePr>
        <p:xfrm>
          <a:off x="667512" y="3444018"/>
          <a:ext cx="7529033" cy="24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942">
                  <a:extLst>
                    <a:ext uri="{9D8B030D-6E8A-4147-A177-3AD203B41FA5}">
                      <a16:colId xmlns:a16="http://schemas.microsoft.com/office/drawing/2014/main" val="913062551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3148032616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2902848662"/>
                    </a:ext>
                  </a:extLst>
                </a:gridCol>
                <a:gridCol w="1931697">
                  <a:extLst>
                    <a:ext uri="{9D8B030D-6E8A-4147-A177-3AD203B41FA5}">
                      <a16:colId xmlns:a16="http://schemas.microsoft.com/office/drawing/2014/main" val="2497468167"/>
                    </a:ext>
                  </a:extLst>
                </a:gridCol>
              </a:tblGrid>
              <a:tr h="1224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exchange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Exchange 100s fo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 1,000s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Exchange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10s for 100s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Exchange 1s </a:t>
                      </a:r>
                    </a:p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 10s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19379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99023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9105" y="1870956"/>
            <a:ext cx="32191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3)	8,610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1,283</a:t>
            </a:r>
            <a:endParaRPr lang="en-GB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829105" y="540644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1)	2,022 </a:t>
            </a:r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 smtClean="0"/>
              <a:t> 7,085</a:t>
            </a:r>
            <a:endParaRPr lang="en-GB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829105" y="1205800"/>
            <a:ext cx="4055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2)	813 </a:t>
            </a:r>
            <a:r>
              <a:rPr lang="en-GB" sz="3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000" dirty="0" smtClean="0">
                <a:latin typeface="KG Primary Penmanship" panose="02000506000000020003" pitchFamily="2" charset="0"/>
              </a:rPr>
              <a:t> </a:t>
            </a:r>
            <a:r>
              <a:rPr lang="en-GB" sz="3000" dirty="0" smtClean="0"/>
              <a:t>2,471</a:t>
            </a:r>
            <a:endParaRPr lang="en-GB" sz="3000" dirty="0"/>
          </a:p>
        </p:txBody>
      </p:sp>
      <p:sp>
        <p:nvSpPr>
          <p:cNvPr id="9" name="Rectangle 8"/>
          <p:cNvSpPr/>
          <p:nvPr/>
        </p:nvSpPr>
        <p:spPr>
          <a:xfrm>
            <a:off x="5019637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41455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</a:rPr>
              <a:t>2)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97965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 smtClean="0">
                <a:solidFill>
                  <a:schemeClr val="accent1"/>
                </a:solidFill>
              </a:rPr>
              <a:t>3)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20728" y="4859396"/>
            <a:ext cx="55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4</a:t>
            </a:r>
            <a:r>
              <a:rPr lang="en-GB" sz="3600" dirty="0" smtClean="0">
                <a:solidFill>
                  <a:schemeClr val="accent1"/>
                </a:solidFill>
              </a:rPr>
              <a:t>)</a:t>
            </a:r>
            <a:endParaRPr lang="en-GB" sz="3600" dirty="0">
              <a:solidFill>
                <a:schemeClr val="accent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488" y="627204"/>
            <a:ext cx="747045" cy="7470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515999" y="769894"/>
            <a:ext cx="1826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Have a think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518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1 - 4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91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3.8|9.2|8.7|9.6|11.7|1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5.7|2.7|13.9|3|1.9|7.1|4.6|3.1|19.2|3.1|9.2|2.3|8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11.6|1.6|11.8|1.5|11.9|3.7|1.1|4|4.8|21.4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4.3|9.8|6|8.3|5.1|9.3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.5|1.2|1.4|0.8|3.6|6.1|3.5|1.2|0.9|1.6|2.4|3.1|2|5.5|1.2|1|1.8|5|2.7|8|1.1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11.5|5.9|9.5|17.1|7.4|22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522d4c35-b548-4432-90ae-af4376e1c4b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FC7071C-E728-437D-82E8-F30AC7B86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3860</TotalTime>
  <Words>310</Words>
  <Application>Microsoft Office PowerPoint</Application>
  <PresentationFormat>On-screen Show (4:3)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1_Custom Design</vt:lpstr>
      <vt:lpstr>2_Custom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1 - 4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Ms M Wilson</cp:lastModifiedBy>
  <cp:revision>441</cp:revision>
  <dcterms:created xsi:type="dcterms:W3CDTF">2019-07-05T11:02:13Z</dcterms:created>
  <dcterms:modified xsi:type="dcterms:W3CDTF">2022-01-30T11:44:48Z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